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1"/>
  </p:sldMasterIdLst>
  <p:notesMasterIdLst>
    <p:notesMasterId r:id="rId53"/>
  </p:notesMasterIdLst>
  <p:sldIdLst>
    <p:sldId id="375" r:id="rId2"/>
    <p:sldId id="367" r:id="rId3"/>
    <p:sldId id="340" r:id="rId4"/>
    <p:sldId id="418" r:id="rId5"/>
    <p:sldId id="372" r:id="rId6"/>
    <p:sldId id="364" r:id="rId7"/>
    <p:sldId id="378" r:id="rId8"/>
    <p:sldId id="368" r:id="rId9"/>
    <p:sldId id="377" r:id="rId10"/>
    <p:sldId id="400" r:id="rId11"/>
    <p:sldId id="379" r:id="rId12"/>
    <p:sldId id="394" r:id="rId13"/>
    <p:sldId id="382" r:id="rId14"/>
    <p:sldId id="369" r:id="rId15"/>
    <p:sldId id="403" r:id="rId16"/>
    <p:sldId id="385" r:id="rId17"/>
    <p:sldId id="402" r:id="rId18"/>
    <p:sldId id="386" r:id="rId19"/>
    <p:sldId id="406" r:id="rId20"/>
    <p:sldId id="387" r:id="rId21"/>
    <p:sldId id="388" r:id="rId22"/>
    <p:sldId id="389" r:id="rId23"/>
    <p:sldId id="398" r:id="rId24"/>
    <p:sldId id="404" r:id="rId25"/>
    <p:sldId id="405" r:id="rId26"/>
    <p:sldId id="407" r:id="rId27"/>
    <p:sldId id="409" r:id="rId28"/>
    <p:sldId id="371" r:id="rId29"/>
    <p:sldId id="419" r:id="rId30"/>
    <p:sldId id="420" r:id="rId31"/>
    <p:sldId id="421" r:id="rId32"/>
    <p:sldId id="422" r:id="rId33"/>
    <p:sldId id="423" r:id="rId34"/>
    <p:sldId id="396" r:id="rId35"/>
    <p:sldId id="414" r:id="rId36"/>
    <p:sldId id="391" r:id="rId37"/>
    <p:sldId id="401" r:id="rId38"/>
    <p:sldId id="384" r:id="rId39"/>
    <p:sldId id="381" r:id="rId40"/>
    <p:sldId id="380" r:id="rId41"/>
    <p:sldId id="392" r:id="rId42"/>
    <p:sldId id="393" r:id="rId43"/>
    <p:sldId id="411" r:id="rId44"/>
    <p:sldId id="397" r:id="rId45"/>
    <p:sldId id="415" r:id="rId46"/>
    <p:sldId id="412" r:id="rId47"/>
    <p:sldId id="413" r:id="rId48"/>
    <p:sldId id="410" r:id="rId49"/>
    <p:sldId id="417" r:id="rId50"/>
    <p:sldId id="383" r:id="rId51"/>
    <p:sldId id="363"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60">
          <p15:clr>
            <a:srgbClr val="A4A3A4"/>
          </p15:clr>
        </p15:guide>
        <p15:guide id="2" pos="21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22" clrIdx="0"/>
  <p:cmAuthor id="1" name="Schroeder, Joelynn" initials="SJ"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2828"/>
    <a:srgbClr val="1D2BFB"/>
    <a:srgbClr val="0761A3"/>
    <a:srgbClr val="0088CE"/>
    <a:srgbClr val="0D70B3"/>
    <a:srgbClr val="0D6BAA"/>
    <a:srgbClr val="000000"/>
    <a:srgbClr val="181818"/>
    <a:srgbClr val="2D2D2D"/>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0" autoAdjust="0"/>
    <p:restoredTop sz="80376" autoAdjust="0"/>
  </p:normalViewPr>
  <p:slideViewPr>
    <p:cSldViewPr snapToGrid="0" snapToObjects="1">
      <p:cViewPr varScale="1">
        <p:scale>
          <a:sx n="91" d="100"/>
          <a:sy n="91" d="100"/>
        </p:scale>
        <p:origin x="2142" y="96"/>
      </p:cViewPr>
      <p:guideLst>
        <p:guide orient="horz" pos="560"/>
        <p:guide pos="21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49" d="100"/>
        <a:sy n="249" d="100"/>
      </p:scale>
      <p:origin x="0" y="0"/>
    </p:cViewPr>
  </p:sorterViewPr>
  <p:notesViewPr>
    <p:cSldViewPr snapToGrid="0" snapToObjects="1" showGuides="1">
      <p:cViewPr varScale="1">
        <p:scale>
          <a:sx n="108" d="100"/>
          <a:sy n="108" d="100"/>
        </p:scale>
        <p:origin x="440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6E111B-D6A9-9447-B379-FD583B888895}" type="datetimeFigureOut">
              <a:t>8/21/2020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A46811-17DA-9941-B072-0FDD734050A4}" type="slidenum">
              <a:t>‹#›</a:t>
            </a:fld>
            <a:endParaRPr lang="en-US"/>
          </a:p>
        </p:txBody>
      </p:sp>
    </p:spTree>
    <p:extLst>
      <p:ext uri="{BB962C8B-B14F-4D97-AF65-F5344CB8AC3E}">
        <p14:creationId xmlns:p14="http://schemas.microsoft.com/office/powerpoint/2010/main" val="37722751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a:t>
            </a:r>
          </a:p>
          <a:p>
            <a:r>
              <a:rPr lang="en-US" dirty="0"/>
              <a:t>Thank you for joining. </a:t>
            </a:r>
          </a:p>
          <a:p>
            <a:r>
              <a:rPr lang="en-US" dirty="0"/>
              <a:t>This will be a quick informal presentation about the work I did with Eric over the past six months. </a:t>
            </a:r>
          </a:p>
        </p:txBody>
      </p:sp>
      <p:sp>
        <p:nvSpPr>
          <p:cNvPr id="4" name="Slide Number Placeholder 3"/>
          <p:cNvSpPr>
            <a:spLocks noGrp="1"/>
          </p:cNvSpPr>
          <p:nvPr>
            <p:ph type="sldNum" sz="quarter" idx="5"/>
          </p:nvPr>
        </p:nvSpPr>
        <p:spPr/>
        <p:txBody>
          <a:bodyPr/>
          <a:lstStyle/>
          <a:p>
            <a:fld id="{47A46811-17DA-9941-B072-0FDD734050A4}" type="slidenum">
              <a:rPr lang="en-US" smtClean="0"/>
              <a:t>1</a:t>
            </a:fld>
            <a:endParaRPr lang="en-US"/>
          </a:p>
        </p:txBody>
      </p:sp>
    </p:spTree>
    <p:extLst>
      <p:ext uri="{BB962C8B-B14F-4D97-AF65-F5344CB8AC3E}">
        <p14:creationId xmlns:p14="http://schemas.microsoft.com/office/powerpoint/2010/main" val="549595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given coordinates of the farm we can summarize the direction, magnitude and frequency of wind resource conditions in the form of the wind rose.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important for the optimization procedure and power generation. </a:t>
            </a:r>
          </a:p>
        </p:txBody>
      </p:sp>
      <p:sp>
        <p:nvSpPr>
          <p:cNvPr id="4" name="Slide Number Placeholder 3"/>
          <p:cNvSpPr>
            <a:spLocks noGrp="1"/>
          </p:cNvSpPr>
          <p:nvPr>
            <p:ph type="sldNum" sz="quarter" idx="5"/>
          </p:nvPr>
        </p:nvSpPr>
        <p:spPr/>
        <p:txBody>
          <a:bodyPr/>
          <a:lstStyle/>
          <a:p>
            <a:fld id="{47A46811-17DA-9941-B072-0FDD734050A4}" type="slidenum">
              <a:rPr lang="en-US" smtClean="0"/>
              <a:t>10</a:t>
            </a:fld>
            <a:endParaRPr lang="en-US"/>
          </a:p>
        </p:txBody>
      </p:sp>
    </p:spTree>
    <p:extLst>
      <p:ext uri="{BB962C8B-B14F-4D97-AF65-F5344CB8AC3E}">
        <p14:creationId xmlns:p14="http://schemas.microsoft.com/office/powerpoint/2010/main" val="1181393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FLORIS uses power and thrust coefficients to define turbine. </a:t>
            </a:r>
          </a:p>
          <a:p>
            <a:pPr marL="171450" indent="-171450">
              <a:buFont typeface="Arial" panose="020B0604020202020204" pitchFamily="34" charset="0"/>
              <a:buChar char="•"/>
            </a:pPr>
            <a:r>
              <a:rPr lang="en-US" dirty="0"/>
              <a:t>We don’t have this data for every turbine in the </a:t>
            </a:r>
            <a:r>
              <a:rPr lang="en-US" dirty="0" err="1"/>
              <a:t>USWTDB</a:t>
            </a:r>
            <a:r>
              <a:rPr lang="en-US" dirty="0"/>
              <a:t> since its proprietary. </a:t>
            </a:r>
          </a:p>
          <a:p>
            <a:pPr marL="171450" indent="-171450">
              <a:buFont typeface="Arial" panose="020B0604020202020204" pitchFamily="34" charset="0"/>
              <a:buChar char="•"/>
            </a:pPr>
            <a:r>
              <a:rPr lang="en-US" dirty="0"/>
              <a:t>We use a method of scaling the available data from a 5MW reference turbine shown here. </a:t>
            </a:r>
          </a:p>
          <a:p>
            <a:pPr marL="171450" indent="-171450">
              <a:buFont typeface="Arial" panose="020B0604020202020204" pitchFamily="34" charset="0"/>
              <a:buChar char="•"/>
            </a:pPr>
            <a:r>
              <a:rPr lang="en-US" dirty="0"/>
              <a:t>We assume a constant rated power coefficient to find the rated wind speed. </a:t>
            </a:r>
          </a:p>
        </p:txBody>
      </p:sp>
      <p:sp>
        <p:nvSpPr>
          <p:cNvPr id="4" name="Slide Number Placeholder 3"/>
          <p:cNvSpPr>
            <a:spLocks noGrp="1"/>
          </p:cNvSpPr>
          <p:nvPr>
            <p:ph type="sldNum" sz="quarter" idx="5"/>
          </p:nvPr>
        </p:nvSpPr>
        <p:spPr/>
        <p:txBody>
          <a:bodyPr/>
          <a:lstStyle/>
          <a:p>
            <a:fld id="{47A46811-17DA-9941-B072-0FDD734050A4}" type="slidenum">
              <a:rPr lang="en-US" smtClean="0"/>
              <a:t>11</a:t>
            </a:fld>
            <a:endParaRPr lang="en-US"/>
          </a:p>
        </p:txBody>
      </p:sp>
    </p:spTree>
    <p:extLst>
      <p:ext uri="{BB962C8B-B14F-4D97-AF65-F5344CB8AC3E}">
        <p14:creationId xmlns:p14="http://schemas.microsoft.com/office/powerpoint/2010/main" val="199015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Modeling atmospheric stability within engineering wake models is still an ongoing area of research.</a:t>
            </a:r>
          </a:p>
          <a:p>
            <a:pPr marL="171450" indent="-171450">
              <a:buFont typeface="Arial" panose="020B0604020202020204" pitchFamily="34" charset="0"/>
              <a:buChar char="•"/>
            </a:pPr>
            <a:r>
              <a:rPr lang="en-US" dirty="0"/>
              <a:t>The wind toolkit does not include any data that explicitly defines atmospheric stability. </a:t>
            </a:r>
          </a:p>
          <a:p>
            <a:pPr marL="171450" indent="-171450">
              <a:buFont typeface="Arial" panose="020B0604020202020204" pitchFamily="34" charset="0"/>
              <a:buChar char="•"/>
            </a:pPr>
            <a:r>
              <a:rPr lang="en-US" dirty="0" err="1"/>
              <a:t>Obukov</a:t>
            </a:r>
            <a:r>
              <a:rPr lang="en-US" dirty="0"/>
              <a:t> length and wind speeds are a couple of the methods used in literature to model ambient TI. TI is a heavy indicator if stability within FLORIS.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Introduce the two methods we used with general trend. We use step function for z/L method and interpolation for </a:t>
            </a:r>
            <a:r>
              <a:rPr lang="en-US" dirty="0" err="1"/>
              <a:t>ws</a:t>
            </a:r>
            <a:r>
              <a:rPr lang="en-US" dirty="0"/>
              <a:t> method. </a:t>
            </a:r>
          </a:p>
          <a:p>
            <a:pPr marL="171450" indent="-171450">
              <a:buFont typeface="Arial" panose="020B0604020202020204" pitchFamily="34" charset="0"/>
              <a:buChar char="•"/>
            </a:pPr>
            <a:r>
              <a:rPr lang="en-US" dirty="0"/>
              <a:t>Mention we are looking at set three TI values and discussed why 8% was looked into.</a:t>
            </a:r>
          </a:p>
          <a:p>
            <a:pPr marL="171450" indent="-171450">
              <a:buFont typeface="Arial" panose="020B0604020202020204" pitchFamily="34" charset="0"/>
              <a:buChar char="•"/>
            </a:pPr>
            <a:r>
              <a:rPr lang="en-US" dirty="0"/>
              <a:t>The TI values are scaled with wake loss scaling to match 8% case more closely. </a:t>
            </a:r>
          </a:p>
        </p:txBody>
      </p:sp>
      <p:sp>
        <p:nvSpPr>
          <p:cNvPr id="4" name="Slide Number Placeholder 3"/>
          <p:cNvSpPr>
            <a:spLocks noGrp="1"/>
          </p:cNvSpPr>
          <p:nvPr>
            <p:ph type="sldNum" sz="quarter" idx="5"/>
          </p:nvPr>
        </p:nvSpPr>
        <p:spPr/>
        <p:txBody>
          <a:bodyPr/>
          <a:lstStyle/>
          <a:p>
            <a:fld id="{47A46811-17DA-9941-B072-0FDD734050A4}" type="slidenum">
              <a:rPr lang="en-US" smtClean="0"/>
              <a:t>12</a:t>
            </a:fld>
            <a:endParaRPr lang="en-US"/>
          </a:p>
        </p:txBody>
      </p:sp>
    </p:spTree>
    <p:extLst>
      <p:ext uri="{BB962C8B-B14F-4D97-AF65-F5344CB8AC3E}">
        <p14:creationId xmlns:p14="http://schemas.microsoft.com/office/powerpoint/2010/main" val="527904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FLORIS simulation assumes no lag or uncertainty when setting to optimized yaw angles. – Not realistic. </a:t>
            </a:r>
          </a:p>
          <a:p>
            <a:pPr marL="171450" indent="-171450">
              <a:buFont typeface="Arial" panose="020B0604020202020204" pitchFamily="34" charset="0"/>
              <a:buChar char="•"/>
            </a:pPr>
            <a:r>
              <a:rPr lang="en-US" dirty="0"/>
              <a:t>Recently a feature that Eric worked on accounts for wind direction variability has been added to FLORIS using a normally distributed PDF function. </a:t>
            </a:r>
          </a:p>
          <a:p>
            <a:pPr marL="171450" indent="-171450">
              <a:buFont typeface="Arial" panose="020B0604020202020204" pitchFamily="34" charset="0"/>
              <a:buChar char="•"/>
            </a:pPr>
            <a:r>
              <a:rPr lang="en-US" dirty="0"/>
              <a:t>We will also investigate the effects of this on the results.  </a:t>
            </a:r>
          </a:p>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13</a:t>
            </a:fld>
            <a:endParaRPr lang="en-US"/>
          </a:p>
        </p:txBody>
      </p:sp>
    </p:spTree>
    <p:extLst>
      <p:ext uri="{BB962C8B-B14F-4D97-AF65-F5344CB8AC3E}">
        <p14:creationId xmlns:p14="http://schemas.microsoft.com/office/powerpoint/2010/main" val="1182667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Due to computational and time constraints we chose a representative set of 60 farms from the </a:t>
            </a:r>
            <a:r>
              <a:rPr lang="en-US" dirty="0" err="1"/>
              <a:t>USWTDB</a:t>
            </a:r>
            <a:r>
              <a:rPr lang="en-US" dirty="0"/>
              <a:t> </a:t>
            </a:r>
          </a:p>
          <a:p>
            <a:pPr marL="171450" indent="-171450">
              <a:buFont typeface="Arial" panose="020B0604020202020204" pitchFamily="34" charset="0"/>
              <a:buChar char="•"/>
            </a:pPr>
            <a:r>
              <a:rPr lang="en-US" dirty="0"/>
              <a:t>Ensuring a good spread between size, capacity and density. </a:t>
            </a:r>
          </a:p>
          <a:p>
            <a:pPr marL="171450" indent="-171450">
              <a:buFont typeface="Arial" panose="020B0604020202020204" pitchFamily="34" charset="0"/>
              <a:buChar char="•"/>
            </a:pPr>
            <a:r>
              <a:rPr lang="en-US" dirty="0"/>
              <a:t>Number of farms in each region is representative of the wind resource and installed capacity</a:t>
            </a:r>
          </a:p>
        </p:txBody>
      </p:sp>
      <p:sp>
        <p:nvSpPr>
          <p:cNvPr id="4" name="Slide Number Placeholder 3"/>
          <p:cNvSpPr>
            <a:spLocks noGrp="1"/>
          </p:cNvSpPr>
          <p:nvPr>
            <p:ph type="sldNum" sz="quarter" idx="5"/>
          </p:nvPr>
        </p:nvSpPr>
        <p:spPr/>
        <p:txBody>
          <a:bodyPr/>
          <a:lstStyle/>
          <a:p>
            <a:fld id="{47A46811-17DA-9941-B072-0FDD734050A4}" type="slidenum">
              <a:rPr lang="en-US" smtClean="0"/>
              <a:t>15</a:t>
            </a:fld>
            <a:endParaRPr lang="en-US"/>
          </a:p>
        </p:txBody>
      </p:sp>
    </p:spTree>
    <p:extLst>
      <p:ext uri="{BB962C8B-B14F-4D97-AF65-F5344CB8AC3E}">
        <p14:creationId xmlns:p14="http://schemas.microsoft.com/office/powerpoint/2010/main" val="4176139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FLROIS</a:t>
            </a:r>
            <a:r>
              <a:rPr lang="en-US" dirty="0"/>
              <a:t> uses ambient TI input as a metric for atmospheric stability and has a large effect on wake behavior in the flow field.</a:t>
            </a:r>
          </a:p>
          <a:p>
            <a:pPr marL="171450" indent="-171450">
              <a:buFont typeface="Arial" panose="020B0604020202020204" pitchFamily="34" charset="0"/>
              <a:buChar char="•"/>
            </a:pPr>
            <a:r>
              <a:rPr lang="en-US" dirty="0"/>
              <a:t>As expected, lower TI have higher AEP gain as more wake losses are apparent.</a:t>
            </a:r>
          </a:p>
          <a:p>
            <a:pPr marL="171450" indent="-171450">
              <a:buFont typeface="Arial" panose="020B0604020202020204" pitchFamily="34" charset="0"/>
              <a:buChar char="•"/>
            </a:pPr>
            <a:r>
              <a:rPr lang="en-US" dirty="0"/>
              <a:t>Running each farm at three gives us a comprehensive range of possible AEP gains. </a:t>
            </a:r>
          </a:p>
        </p:txBody>
      </p:sp>
      <p:sp>
        <p:nvSpPr>
          <p:cNvPr id="4" name="Slide Number Placeholder 3"/>
          <p:cNvSpPr>
            <a:spLocks noGrp="1"/>
          </p:cNvSpPr>
          <p:nvPr>
            <p:ph type="sldNum" sz="quarter" idx="5"/>
          </p:nvPr>
        </p:nvSpPr>
        <p:spPr/>
        <p:txBody>
          <a:bodyPr/>
          <a:lstStyle/>
          <a:p>
            <a:fld id="{47A46811-17DA-9941-B072-0FDD734050A4}" type="slidenum">
              <a:rPr lang="en-US" smtClean="0"/>
              <a:t>16</a:t>
            </a:fld>
            <a:endParaRPr lang="en-US"/>
          </a:p>
        </p:txBody>
      </p:sp>
    </p:spTree>
    <p:extLst>
      <p:ext uri="{BB962C8B-B14F-4D97-AF65-F5344CB8AC3E}">
        <p14:creationId xmlns:p14="http://schemas.microsoft.com/office/powerpoint/2010/main" val="4046640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Next we can look at the turbine level behavior. </a:t>
            </a:r>
          </a:p>
          <a:p>
            <a:pPr marL="171450" indent="-171450">
              <a:buFont typeface="Arial" panose="020B0604020202020204" pitchFamily="34" charset="0"/>
              <a:buChar char="•"/>
            </a:pPr>
            <a:r>
              <a:rPr lang="en-US" dirty="0"/>
              <a:t>Turbine spend a large %time yawing above 1 degree.</a:t>
            </a:r>
          </a:p>
          <a:p>
            <a:pPr marL="171450" indent="-171450">
              <a:buFont typeface="Arial" panose="020B0604020202020204" pitchFamily="34" charset="0"/>
              <a:buChar char="•"/>
            </a:pPr>
            <a:r>
              <a:rPr lang="en-US" dirty="0"/>
              <a:t>Increases with more </a:t>
            </a:r>
            <a:r>
              <a:rPr lang="en-US" dirty="0" err="1"/>
              <a:t>Ti</a:t>
            </a:r>
            <a:r>
              <a:rPr lang="en-US" dirty="0"/>
              <a:t> since wakes are more relevant.</a:t>
            </a:r>
          </a:p>
          <a:p>
            <a:pPr marL="171450" indent="-171450">
              <a:buFont typeface="Arial" panose="020B0604020202020204" pitchFamily="34" charset="0"/>
              <a:buChar char="•"/>
            </a:pPr>
            <a:r>
              <a:rPr lang="en-US" dirty="0"/>
              <a:t>Although time spent yawing is high, the average yaw misalignments are quite low. We can see an increase in average with TI since more yaw required. </a:t>
            </a:r>
          </a:p>
          <a:p>
            <a:pPr marL="171450" indent="-171450">
              <a:buFont typeface="Arial" panose="020B0604020202020204" pitchFamily="34" charset="0"/>
              <a:buChar char="•"/>
            </a:pPr>
            <a:r>
              <a:rPr lang="en-US" dirty="0"/>
              <a:t>Similar shape suggests a correlation between AEP and average yaw as well. </a:t>
            </a:r>
          </a:p>
          <a:p>
            <a:endParaRPr lang="en-US" dirty="0"/>
          </a:p>
          <a:p>
            <a:pPr marL="171450" indent="-171450">
              <a:buFont typeface="Arial" panose="020B0604020202020204" pitchFamily="34" charset="0"/>
              <a:buChar char="•"/>
            </a:pPr>
            <a:r>
              <a:rPr lang="en-US" dirty="0"/>
              <a:t>Wake steering isn’t as effective at high TI since energy gain for downstream turbine might not be worth it. </a:t>
            </a:r>
          </a:p>
          <a:p>
            <a:endParaRPr lang="en-US" dirty="0"/>
          </a:p>
          <a:p>
            <a:r>
              <a:rPr lang="en-US" dirty="0"/>
              <a:t>Might be worth looking at </a:t>
            </a:r>
            <a:r>
              <a:rPr lang="en-US" dirty="0" err="1"/>
              <a:t>dist</a:t>
            </a:r>
            <a:r>
              <a:rPr lang="en-US" dirty="0"/>
              <a:t> of yaw (without average). </a:t>
            </a:r>
          </a:p>
        </p:txBody>
      </p:sp>
      <p:sp>
        <p:nvSpPr>
          <p:cNvPr id="4" name="Slide Number Placeholder 3"/>
          <p:cNvSpPr>
            <a:spLocks noGrp="1"/>
          </p:cNvSpPr>
          <p:nvPr>
            <p:ph type="sldNum" sz="quarter" idx="5"/>
          </p:nvPr>
        </p:nvSpPr>
        <p:spPr/>
        <p:txBody>
          <a:bodyPr/>
          <a:lstStyle/>
          <a:p>
            <a:fld id="{47A46811-17DA-9941-B072-0FDD734050A4}" type="slidenum">
              <a:rPr lang="en-US" smtClean="0"/>
              <a:t>17</a:t>
            </a:fld>
            <a:endParaRPr lang="en-US"/>
          </a:p>
        </p:txBody>
      </p:sp>
    </p:spTree>
    <p:extLst>
      <p:ext uri="{BB962C8B-B14F-4D97-AF65-F5344CB8AC3E}">
        <p14:creationId xmlns:p14="http://schemas.microsoft.com/office/powerpoint/2010/main" val="770069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AEP gains as a function of region shows greater potential for latter three regions due to higher wake losses. </a:t>
            </a:r>
          </a:p>
          <a:p>
            <a:endParaRPr lang="en-US" dirty="0"/>
          </a:p>
          <a:p>
            <a:r>
              <a:rPr lang="en-US" dirty="0"/>
              <a:t>Can be </a:t>
            </a:r>
            <a:r>
              <a:rPr lang="en-US" dirty="0" err="1"/>
              <a:t>inefered</a:t>
            </a:r>
            <a:r>
              <a:rPr lang="en-US" dirty="0"/>
              <a:t> from higher population density that there is more infrastructure and houses and hence for land area constraints -</a:t>
            </a:r>
            <a:r>
              <a:rPr lang="en-US" dirty="0">
                <a:sym typeface="Wingdings" panose="05000000000000000000" pitchFamily="2" charset="2"/>
              </a:rPr>
              <a:t> denser farms. </a:t>
            </a:r>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18</a:t>
            </a:fld>
            <a:endParaRPr lang="en-US"/>
          </a:p>
        </p:txBody>
      </p:sp>
    </p:spTree>
    <p:extLst>
      <p:ext uri="{BB962C8B-B14F-4D97-AF65-F5344CB8AC3E}">
        <p14:creationId xmlns:p14="http://schemas.microsoft.com/office/powerpoint/2010/main" val="2415907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Taking a look at two of the outlier cases.</a:t>
            </a:r>
          </a:p>
          <a:p>
            <a:pPr marL="171450" indent="-171450">
              <a:buFont typeface="Arial" panose="020B0604020202020204" pitchFamily="34" charset="0"/>
              <a:buChar char="•"/>
            </a:pPr>
            <a:r>
              <a:rPr lang="en-US" dirty="0"/>
              <a:t>We see very direction wind roses and farms. </a:t>
            </a:r>
          </a:p>
          <a:p>
            <a:pPr marL="171450" indent="-171450">
              <a:buFont typeface="Arial" panose="020B0604020202020204" pitchFamily="34" charset="0"/>
              <a:buChar char="•"/>
            </a:pPr>
            <a:r>
              <a:rPr lang="en-US" dirty="0"/>
              <a:t>Although they do not overlap, the wake losses associated are still severe. </a:t>
            </a:r>
          </a:p>
          <a:p>
            <a:pPr marL="171450" indent="-171450">
              <a:buFont typeface="Arial" panose="020B0604020202020204" pitchFamily="34" charset="0"/>
              <a:buChar char="•"/>
            </a:pPr>
            <a:r>
              <a:rPr lang="en-US" dirty="0"/>
              <a:t>These directional farms show high potential for wake steering and secondary steering due to high wake losses </a:t>
            </a:r>
          </a:p>
        </p:txBody>
      </p:sp>
      <p:sp>
        <p:nvSpPr>
          <p:cNvPr id="4" name="Slide Number Placeholder 3"/>
          <p:cNvSpPr>
            <a:spLocks noGrp="1"/>
          </p:cNvSpPr>
          <p:nvPr>
            <p:ph type="sldNum" sz="quarter" idx="5"/>
          </p:nvPr>
        </p:nvSpPr>
        <p:spPr/>
        <p:txBody>
          <a:bodyPr/>
          <a:lstStyle/>
          <a:p>
            <a:fld id="{47A46811-17DA-9941-B072-0FDD734050A4}" type="slidenum">
              <a:rPr lang="en-US" smtClean="0"/>
              <a:t>19</a:t>
            </a:fld>
            <a:endParaRPr lang="en-US"/>
          </a:p>
        </p:txBody>
      </p:sp>
    </p:spTree>
    <p:extLst>
      <p:ext uri="{BB962C8B-B14F-4D97-AF65-F5344CB8AC3E}">
        <p14:creationId xmlns:p14="http://schemas.microsoft.com/office/powerpoint/2010/main" val="2130203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Finally we can take a look at some of the macro trends. </a:t>
            </a:r>
          </a:p>
          <a:p>
            <a:pPr marL="171450" indent="-171450">
              <a:buFont typeface="Arial" panose="020B0604020202020204" pitchFamily="34" charset="0"/>
              <a:buChar char="•"/>
            </a:pPr>
            <a:r>
              <a:rPr lang="en-US" dirty="0"/>
              <a:t>In general we can see a correlation between AEP gain and baseline wake losses, farm power density and average yaw misalignment.</a:t>
            </a:r>
          </a:p>
          <a:p>
            <a:pPr marL="171450" indent="-171450">
              <a:buFont typeface="Arial" panose="020B0604020202020204" pitchFamily="34" charset="0"/>
              <a:buChar char="•"/>
            </a:pPr>
            <a:r>
              <a:rPr lang="en-US" dirty="0"/>
              <a:t>Not that strong, suggesting other factors such as orientation etc. </a:t>
            </a:r>
          </a:p>
        </p:txBody>
      </p:sp>
      <p:sp>
        <p:nvSpPr>
          <p:cNvPr id="4" name="Slide Number Placeholder 3"/>
          <p:cNvSpPr>
            <a:spLocks noGrp="1"/>
          </p:cNvSpPr>
          <p:nvPr>
            <p:ph type="sldNum" sz="quarter" idx="5"/>
          </p:nvPr>
        </p:nvSpPr>
        <p:spPr/>
        <p:txBody>
          <a:bodyPr/>
          <a:lstStyle/>
          <a:p>
            <a:fld id="{47A46811-17DA-9941-B072-0FDD734050A4}" type="slidenum">
              <a:rPr lang="en-US" smtClean="0"/>
              <a:t>20</a:t>
            </a:fld>
            <a:endParaRPr lang="en-US"/>
          </a:p>
        </p:txBody>
      </p:sp>
    </p:spTree>
    <p:extLst>
      <p:ext uri="{BB962C8B-B14F-4D97-AF65-F5344CB8AC3E}">
        <p14:creationId xmlns:p14="http://schemas.microsoft.com/office/powerpoint/2010/main" val="203510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overview of what is included in the presentation. </a:t>
            </a:r>
          </a:p>
          <a:p>
            <a:r>
              <a:rPr lang="en-US" dirty="0"/>
              <a:t>Can simply list through them. </a:t>
            </a:r>
          </a:p>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a:t>
            </a:fld>
            <a:endParaRPr lang="en-US"/>
          </a:p>
        </p:txBody>
      </p:sp>
    </p:spTree>
    <p:extLst>
      <p:ext uri="{BB962C8B-B14F-4D97-AF65-F5344CB8AC3E}">
        <p14:creationId xmlns:p14="http://schemas.microsoft.com/office/powerpoint/2010/main" val="1294852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to take look at the parametric study method and results. </a:t>
            </a:r>
          </a:p>
        </p:txBody>
      </p:sp>
      <p:sp>
        <p:nvSpPr>
          <p:cNvPr id="4" name="Slide Number Placeholder 3"/>
          <p:cNvSpPr>
            <a:spLocks noGrp="1"/>
          </p:cNvSpPr>
          <p:nvPr>
            <p:ph type="sldNum" sz="quarter" idx="5"/>
          </p:nvPr>
        </p:nvSpPr>
        <p:spPr/>
        <p:txBody>
          <a:bodyPr/>
          <a:lstStyle/>
          <a:p>
            <a:fld id="{47A46811-17DA-9941-B072-0FDD734050A4}" type="slidenum">
              <a:rPr lang="en-US" smtClean="0"/>
              <a:t>21</a:t>
            </a:fld>
            <a:endParaRPr lang="en-US"/>
          </a:p>
        </p:txBody>
      </p:sp>
    </p:spTree>
    <p:extLst>
      <p:ext uri="{BB962C8B-B14F-4D97-AF65-F5344CB8AC3E}">
        <p14:creationId xmlns:p14="http://schemas.microsoft.com/office/powerpoint/2010/main" val="300977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a constant farm layout grid orientation of </a:t>
            </a:r>
            <a:r>
              <a:rPr lang="en-US" dirty="0" err="1"/>
              <a:t>7x7s</a:t>
            </a:r>
            <a:endParaRPr lang="en-US" dirty="0"/>
          </a:p>
          <a:p>
            <a:pPr marL="171450" indent="-171450">
              <a:buFont typeface="Arial" panose="020B0604020202020204" pitchFamily="34" charset="0"/>
              <a:buChar char="•"/>
            </a:pPr>
            <a:r>
              <a:rPr lang="en-US" dirty="0"/>
              <a:t>Performed a combinatorial study changing the independent variables that encompass wind, turbine and farm resources. </a:t>
            </a:r>
          </a:p>
          <a:p>
            <a:pPr marL="171450" indent="-171450">
              <a:buFont typeface="Arial" panose="020B0604020202020204" pitchFamily="34" charset="0"/>
              <a:buChar char="•"/>
            </a:pPr>
            <a:r>
              <a:rPr lang="en-US" dirty="0"/>
              <a:t>Looked at the effects on wake steering performance via AEP gains and baseline wake losses</a:t>
            </a:r>
          </a:p>
          <a:p>
            <a:pPr marL="171450" indent="-171450">
              <a:buFont typeface="Arial" panose="020B0604020202020204" pitchFamily="34" charset="0"/>
              <a:buChar char="•"/>
            </a:pPr>
            <a:r>
              <a:rPr lang="en-US" dirty="0"/>
              <a:t>BUT ALSO</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 the effects for BOS and </a:t>
            </a:r>
            <a:r>
              <a:rPr lang="en-US" dirty="0" err="1"/>
              <a:t>LCOE</a:t>
            </a:r>
            <a:r>
              <a:rPr lang="en-US" dirty="0"/>
              <a:t>.</a:t>
            </a:r>
          </a:p>
          <a:p>
            <a:endParaRPr lang="en-US" dirty="0"/>
          </a:p>
          <a:p>
            <a:r>
              <a:rPr lang="en-US" dirty="0"/>
              <a:t>BOS = infrastructure, assembly and installation etc. </a:t>
            </a:r>
          </a:p>
          <a:p>
            <a:r>
              <a:rPr lang="en-US" dirty="0" err="1"/>
              <a:t>LCOE</a:t>
            </a:r>
            <a:r>
              <a:rPr lang="en-US" dirty="0"/>
              <a:t> is </a:t>
            </a:r>
            <a:r>
              <a:rPr lang="en-US" dirty="0" err="1"/>
              <a:t>baslically</a:t>
            </a:r>
            <a:r>
              <a:rPr lang="en-US" dirty="0"/>
              <a:t> the cost of </a:t>
            </a:r>
            <a:r>
              <a:rPr lang="en-US" dirty="0" err="1"/>
              <a:t>producting</a:t>
            </a:r>
            <a:r>
              <a:rPr lang="en-US" dirty="0"/>
              <a:t> the </a:t>
            </a:r>
            <a:r>
              <a:rPr lang="en-US" dirty="0" err="1"/>
              <a:t>enerfy</a:t>
            </a:r>
            <a:r>
              <a:rPr lang="en-US" dirty="0"/>
              <a:t> over the amount of energy. Can be used to compare to different types of </a:t>
            </a:r>
            <a:r>
              <a:rPr lang="en-US" dirty="0" err="1"/>
              <a:t>resoreuces</a:t>
            </a:r>
            <a:r>
              <a:rPr lang="en-US" dirty="0"/>
              <a:t>. </a:t>
            </a:r>
          </a:p>
        </p:txBody>
      </p:sp>
      <p:sp>
        <p:nvSpPr>
          <p:cNvPr id="4" name="Slide Number Placeholder 3"/>
          <p:cNvSpPr>
            <a:spLocks noGrp="1"/>
          </p:cNvSpPr>
          <p:nvPr>
            <p:ph type="sldNum" sz="quarter" idx="5"/>
          </p:nvPr>
        </p:nvSpPr>
        <p:spPr/>
        <p:txBody>
          <a:bodyPr/>
          <a:lstStyle/>
          <a:p>
            <a:fld id="{47A46811-17DA-9941-B072-0FDD734050A4}" type="slidenum">
              <a:rPr lang="en-US" smtClean="0"/>
              <a:t>22</a:t>
            </a:fld>
            <a:endParaRPr lang="en-US"/>
          </a:p>
        </p:txBody>
      </p:sp>
    </p:spTree>
    <p:extLst>
      <p:ext uri="{BB962C8B-B14F-4D97-AF65-F5344CB8AC3E}">
        <p14:creationId xmlns:p14="http://schemas.microsoft.com/office/powerpoint/2010/main" val="2464583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the main trends here. </a:t>
            </a:r>
          </a:p>
          <a:p>
            <a:r>
              <a:rPr lang="en-US" dirty="0"/>
              <a:t>Can read these out. </a:t>
            </a:r>
          </a:p>
        </p:txBody>
      </p:sp>
      <p:sp>
        <p:nvSpPr>
          <p:cNvPr id="4" name="Slide Number Placeholder 3"/>
          <p:cNvSpPr>
            <a:spLocks noGrp="1"/>
          </p:cNvSpPr>
          <p:nvPr>
            <p:ph type="sldNum" sz="quarter" idx="5"/>
          </p:nvPr>
        </p:nvSpPr>
        <p:spPr/>
        <p:txBody>
          <a:bodyPr/>
          <a:lstStyle/>
          <a:p>
            <a:fld id="{47A46811-17DA-9941-B072-0FDD734050A4}" type="slidenum">
              <a:rPr lang="en-US" smtClean="0"/>
              <a:t>23</a:t>
            </a:fld>
            <a:endParaRPr lang="en-US"/>
          </a:p>
        </p:txBody>
      </p:sp>
    </p:spTree>
    <p:extLst>
      <p:ext uri="{BB962C8B-B14F-4D97-AF65-F5344CB8AC3E}">
        <p14:creationId xmlns:p14="http://schemas.microsoft.com/office/powerpoint/2010/main" val="1097513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Relative effect of SP on the BOS is higher than the spacing. </a:t>
            </a:r>
          </a:p>
          <a:p>
            <a:pPr marL="171450" indent="-171450">
              <a:buFont typeface="Arial" panose="020B0604020202020204" pitchFamily="34" charset="0"/>
              <a:buChar char="•"/>
            </a:pPr>
            <a:r>
              <a:rPr lang="en-US" dirty="0"/>
              <a:t>Looking at a single case with turbine specific power and high average wind speed. </a:t>
            </a:r>
            <a:r>
              <a:rPr lang="en-US" dirty="0">
                <a:sym typeface="Wingdings" panose="05000000000000000000" pitchFamily="2" charset="2"/>
              </a:rPr>
              <a:t> Leads to lowest baseline wake losses </a:t>
            </a:r>
            <a:endParaRPr lang="en-US" dirty="0"/>
          </a:p>
          <a:p>
            <a:pPr marL="171450" indent="-171450">
              <a:buFont typeface="Arial" panose="020B0604020202020204" pitchFamily="34" charset="0"/>
              <a:buChar char="•"/>
            </a:pPr>
            <a:r>
              <a:rPr lang="en-US" dirty="0"/>
              <a:t>Without accounting for BOS we see both curves are asymptotical where eventually no more gains in </a:t>
            </a:r>
            <a:r>
              <a:rPr lang="en-US" dirty="0" err="1"/>
              <a:t>LCOE</a:t>
            </a:r>
            <a:r>
              <a:rPr lang="en-US" dirty="0"/>
              <a:t> due to </a:t>
            </a:r>
            <a:r>
              <a:rPr lang="en-US" dirty="0" err="1"/>
              <a:t>dispreance</a:t>
            </a:r>
            <a:r>
              <a:rPr lang="en-US" dirty="0"/>
              <a:t> of wake losses. </a:t>
            </a:r>
          </a:p>
          <a:p>
            <a:pPr marL="171450" indent="-171450">
              <a:buFont typeface="Arial" panose="020B0604020202020204" pitchFamily="34" charset="0"/>
              <a:buChar char="•"/>
            </a:pPr>
            <a:r>
              <a:rPr lang="en-US" dirty="0"/>
              <a:t>Accounting for BOS we see an inflection point. (read third)</a:t>
            </a:r>
          </a:p>
          <a:p>
            <a:pPr marL="171450" indent="-171450">
              <a:buFont typeface="Arial" panose="020B0604020202020204" pitchFamily="34" charset="0"/>
              <a:buChar char="•"/>
            </a:pPr>
            <a:r>
              <a:rPr lang="en-US" dirty="0"/>
              <a:t>Shifts to lower possible </a:t>
            </a:r>
            <a:r>
              <a:rPr lang="en-US" dirty="0" err="1"/>
              <a:t>LCOE</a:t>
            </a:r>
            <a:r>
              <a:rPr lang="en-US" dirty="0"/>
              <a:t> at denser farm. </a:t>
            </a:r>
          </a:p>
        </p:txBody>
      </p:sp>
      <p:sp>
        <p:nvSpPr>
          <p:cNvPr id="4" name="Slide Number Placeholder 3"/>
          <p:cNvSpPr>
            <a:spLocks noGrp="1"/>
          </p:cNvSpPr>
          <p:nvPr>
            <p:ph type="sldNum" sz="quarter" idx="5"/>
          </p:nvPr>
        </p:nvSpPr>
        <p:spPr/>
        <p:txBody>
          <a:bodyPr/>
          <a:lstStyle/>
          <a:p>
            <a:fld id="{47A46811-17DA-9941-B072-0FDD734050A4}" type="slidenum">
              <a:rPr lang="en-US" smtClean="0"/>
              <a:t>24</a:t>
            </a:fld>
            <a:endParaRPr lang="en-US"/>
          </a:p>
        </p:txBody>
      </p:sp>
    </p:spTree>
    <p:extLst>
      <p:ext uri="{BB962C8B-B14F-4D97-AF65-F5344CB8AC3E}">
        <p14:creationId xmlns:p14="http://schemas.microsoft.com/office/powerpoint/2010/main" val="313004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Taking a broader look at the effects of wind speed and SP. </a:t>
            </a:r>
          </a:p>
          <a:p>
            <a:pPr marL="171450" indent="-171450">
              <a:buFont typeface="Arial" panose="020B0604020202020204" pitchFamily="34" charset="0"/>
              <a:buChar char="•"/>
            </a:pPr>
            <a:r>
              <a:rPr lang="en-US" dirty="0"/>
              <a:t>We see lower avg wind speed takes away the optimum and so does the higher SP. Since we experience higher AEP. </a:t>
            </a:r>
          </a:p>
          <a:p>
            <a:pPr marL="171450" indent="-171450">
              <a:buFont typeface="Arial" panose="020B0604020202020204" pitchFamily="34" charset="0"/>
              <a:buChar char="•"/>
            </a:pPr>
            <a:r>
              <a:rPr lang="en-US" dirty="0"/>
              <a:t>We can expect to see the inflection at a much higher spacing. </a:t>
            </a:r>
          </a:p>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25</a:t>
            </a:fld>
            <a:endParaRPr lang="en-US"/>
          </a:p>
        </p:txBody>
      </p:sp>
    </p:spTree>
    <p:extLst>
      <p:ext uri="{BB962C8B-B14F-4D97-AF65-F5344CB8AC3E}">
        <p14:creationId xmlns:p14="http://schemas.microsoft.com/office/powerpoint/2010/main" val="1760943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Finally looking at a case study</a:t>
            </a:r>
          </a:p>
          <a:p>
            <a:pPr marL="171450" indent="-171450">
              <a:buFont typeface="Arial" panose="020B0604020202020204" pitchFamily="34" charset="0"/>
              <a:buChar char="•"/>
            </a:pPr>
            <a:r>
              <a:rPr lang="en-US" dirty="0"/>
              <a:t>Assuming a constant power density we see a decreasing relative effect on </a:t>
            </a:r>
            <a:r>
              <a:rPr lang="en-US" dirty="0" err="1"/>
              <a:t>LCOE</a:t>
            </a:r>
            <a:r>
              <a:rPr lang="en-US" dirty="0"/>
              <a:t> when using wake steering. As we saw previously. </a:t>
            </a:r>
          </a:p>
          <a:p>
            <a:pPr marL="171450" indent="-171450">
              <a:buFont typeface="Arial" panose="020B0604020202020204" pitchFamily="34" charset="0"/>
              <a:buChar char="•"/>
            </a:pPr>
            <a:r>
              <a:rPr lang="en-US" dirty="0"/>
              <a:t>However, at constant target </a:t>
            </a:r>
            <a:r>
              <a:rPr lang="en-US" dirty="0" err="1"/>
              <a:t>LCOE</a:t>
            </a:r>
            <a:r>
              <a:rPr lang="en-US" dirty="0"/>
              <a:t> we can see an increase in power density. </a:t>
            </a:r>
          </a:p>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26</a:t>
            </a:fld>
            <a:endParaRPr lang="en-US"/>
          </a:p>
        </p:txBody>
      </p:sp>
    </p:spTree>
    <p:extLst>
      <p:ext uri="{BB962C8B-B14F-4D97-AF65-F5344CB8AC3E}">
        <p14:creationId xmlns:p14="http://schemas.microsoft.com/office/powerpoint/2010/main" val="1251139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look at the effects of the two models for TI and wd uncertainty. </a:t>
            </a:r>
          </a:p>
          <a:p>
            <a:endParaRPr lang="en-US" dirty="0"/>
          </a:p>
          <a:p>
            <a:r>
              <a:rPr lang="en-US" dirty="0"/>
              <a:t>Wd has negative impact while other have positive. Due to trade-off of the lower TI values experienced. The general results </a:t>
            </a:r>
            <a:r>
              <a:rPr lang="en-US" dirty="0" err="1"/>
              <a:t>oul</a:t>
            </a:r>
            <a:r>
              <a:rPr lang="en-US" dirty="0"/>
              <a:t> increase and </a:t>
            </a:r>
            <a:r>
              <a:rPr lang="en-US" dirty="0" err="1"/>
              <a:t>decreae</a:t>
            </a:r>
            <a:r>
              <a:rPr lang="en-US" dirty="0"/>
              <a:t> the baseline results we got at varying degrees. Still an active area of research. </a:t>
            </a:r>
          </a:p>
          <a:p>
            <a:endParaRPr lang="en-US" dirty="0"/>
          </a:p>
          <a:p>
            <a:r>
              <a:rPr lang="en-US" dirty="0"/>
              <a:t>We cannot validate either TI model but could maybe compare to ongoing field experiment data. </a:t>
            </a:r>
          </a:p>
        </p:txBody>
      </p:sp>
      <p:sp>
        <p:nvSpPr>
          <p:cNvPr id="4" name="Slide Number Placeholder 3"/>
          <p:cNvSpPr>
            <a:spLocks noGrp="1"/>
          </p:cNvSpPr>
          <p:nvPr>
            <p:ph type="sldNum" sz="quarter" idx="5"/>
          </p:nvPr>
        </p:nvSpPr>
        <p:spPr/>
        <p:txBody>
          <a:bodyPr/>
          <a:lstStyle/>
          <a:p>
            <a:fld id="{47A46811-17DA-9941-B072-0FDD734050A4}" type="slidenum">
              <a:rPr lang="en-US" smtClean="0"/>
              <a:t>27</a:t>
            </a:fld>
            <a:endParaRPr lang="en-US"/>
          </a:p>
        </p:txBody>
      </p:sp>
    </p:spTree>
    <p:extLst>
      <p:ext uri="{BB962C8B-B14F-4D97-AF65-F5344CB8AC3E}">
        <p14:creationId xmlns:p14="http://schemas.microsoft.com/office/powerpoint/2010/main" val="2173686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Revised December 18, 2019 – Elizabeth</a:t>
            </a:r>
          </a:p>
        </p:txBody>
      </p:sp>
      <p:sp>
        <p:nvSpPr>
          <p:cNvPr id="4" name="Slide Number Placeholder 3"/>
          <p:cNvSpPr>
            <a:spLocks noGrp="1"/>
          </p:cNvSpPr>
          <p:nvPr>
            <p:ph type="sldNum" sz="quarter" idx="5"/>
          </p:nvPr>
        </p:nvSpPr>
        <p:spPr/>
        <p:txBody>
          <a:bodyPr/>
          <a:lstStyle/>
          <a:p>
            <a:fld id="{47A46811-17DA-9941-B072-0FDD734050A4}" type="slidenum">
              <a:rPr lang="en-US" smtClean="0"/>
              <a:t>28</a:t>
            </a:fld>
            <a:endParaRPr lang="en-US"/>
          </a:p>
        </p:txBody>
      </p:sp>
    </p:spTree>
    <p:extLst>
      <p:ext uri="{BB962C8B-B14F-4D97-AF65-F5344CB8AC3E}">
        <p14:creationId xmlns:p14="http://schemas.microsoft.com/office/powerpoint/2010/main" val="1456352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dependence of AEP on TI makes modeling this in engineering wake models important for the future. -&gt; introduced two methods which may be somewhat site specific -&gt; should test </a:t>
            </a:r>
          </a:p>
          <a:p>
            <a:r>
              <a:rPr lang="en-US" dirty="0"/>
              <a:t>In general high average results with range of possible values. </a:t>
            </a:r>
          </a:p>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29</a:t>
            </a:fld>
            <a:endParaRPr lang="en-US"/>
          </a:p>
        </p:txBody>
      </p:sp>
    </p:spTree>
    <p:extLst>
      <p:ext uri="{BB962C8B-B14F-4D97-AF65-F5344CB8AC3E}">
        <p14:creationId xmlns:p14="http://schemas.microsoft.com/office/powerpoint/2010/main" val="218373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 direction variability also has large effects on results and will cause them to </a:t>
            </a:r>
            <a:r>
              <a:rPr lang="en-US" dirty="0" err="1"/>
              <a:t>decerase</a:t>
            </a:r>
            <a:r>
              <a:rPr lang="en-US" dirty="0"/>
              <a:t>. </a:t>
            </a:r>
          </a:p>
          <a:p>
            <a:r>
              <a:rPr lang="en-US" dirty="0"/>
              <a:t>Would be interesting to see four cases: 1) No wd </a:t>
            </a:r>
            <a:r>
              <a:rPr lang="en-US" dirty="0" err="1"/>
              <a:t>unc</a:t>
            </a:r>
            <a:r>
              <a:rPr lang="en-US" dirty="0"/>
              <a:t> constant TI, 2) No wd </a:t>
            </a:r>
            <a:r>
              <a:rPr lang="en-US" dirty="0" err="1"/>
              <a:t>unc</a:t>
            </a:r>
            <a:r>
              <a:rPr lang="en-US" dirty="0"/>
              <a:t> with TI models 3) Wd </a:t>
            </a:r>
            <a:r>
              <a:rPr lang="en-US" dirty="0" err="1"/>
              <a:t>unc</a:t>
            </a:r>
            <a:r>
              <a:rPr lang="en-US" dirty="0"/>
              <a:t> with no </a:t>
            </a:r>
            <a:r>
              <a:rPr lang="en-US" dirty="0" err="1"/>
              <a:t>Ti</a:t>
            </a:r>
            <a:r>
              <a:rPr lang="en-US" dirty="0"/>
              <a:t>, 4) With wd </a:t>
            </a:r>
            <a:r>
              <a:rPr lang="en-US" dirty="0" err="1"/>
              <a:t>unc</a:t>
            </a:r>
            <a:r>
              <a:rPr lang="en-US" dirty="0"/>
              <a:t> and </a:t>
            </a:r>
            <a:r>
              <a:rPr lang="en-US" dirty="0" err="1"/>
              <a:t>Ti</a:t>
            </a:r>
            <a:r>
              <a:rPr lang="en-US" dirty="0"/>
              <a:t> model </a:t>
            </a:r>
          </a:p>
          <a:p>
            <a:r>
              <a:rPr lang="en-US" dirty="0"/>
              <a:t>Future research into wd </a:t>
            </a:r>
            <a:r>
              <a:rPr lang="en-US" dirty="0" err="1"/>
              <a:t>unc</a:t>
            </a:r>
            <a:r>
              <a:rPr lang="en-US" dirty="0"/>
              <a:t> modeling will help.</a:t>
            </a:r>
          </a:p>
        </p:txBody>
      </p:sp>
      <p:sp>
        <p:nvSpPr>
          <p:cNvPr id="4" name="Slide Number Placeholder 3"/>
          <p:cNvSpPr>
            <a:spLocks noGrp="1"/>
          </p:cNvSpPr>
          <p:nvPr>
            <p:ph type="sldNum" sz="quarter" idx="5"/>
          </p:nvPr>
        </p:nvSpPr>
        <p:spPr/>
        <p:txBody>
          <a:bodyPr/>
          <a:lstStyle/>
          <a:p>
            <a:fld id="{47A46811-17DA-9941-B072-0FDD734050A4}" type="slidenum">
              <a:rPr lang="en-US" smtClean="0"/>
              <a:t>30</a:t>
            </a:fld>
            <a:endParaRPr lang="en-US"/>
          </a:p>
        </p:txBody>
      </p:sp>
    </p:spTree>
    <p:extLst>
      <p:ext uri="{BB962C8B-B14F-4D97-AF65-F5344CB8AC3E}">
        <p14:creationId xmlns:p14="http://schemas.microsoft.com/office/powerpoint/2010/main" val="162174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Worked on the project for the last six months </a:t>
            </a:r>
          </a:p>
          <a:p>
            <a:r>
              <a:rPr lang="en-US" dirty="0"/>
              <a:t>Based on work from last summer that we started </a:t>
            </a:r>
          </a:p>
          <a:p>
            <a:endParaRPr lang="en-US" dirty="0"/>
          </a:p>
        </p:txBody>
      </p:sp>
      <p:sp>
        <p:nvSpPr>
          <p:cNvPr id="4" name="Slide Number Placeholder 3"/>
          <p:cNvSpPr>
            <a:spLocks noGrp="1"/>
          </p:cNvSpPr>
          <p:nvPr>
            <p:ph type="sldNum" sz="quarter" idx="10"/>
          </p:nvPr>
        </p:nvSpPr>
        <p:spPr/>
        <p:txBody>
          <a:bodyPr/>
          <a:lstStyle/>
          <a:p>
            <a:fld id="{47A46811-17DA-9941-B072-0FDD734050A4}" type="slidenum">
              <a:rPr lang="uk-UA"/>
              <a:t>3</a:t>
            </a:fld>
            <a:endParaRPr lang="uk-UA"/>
          </a:p>
        </p:txBody>
      </p:sp>
    </p:spTree>
    <p:extLst>
      <p:ext uri="{BB962C8B-B14F-4D97-AF65-F5344CB8AC3E}">
        <p14:creationId xmlns:p14="http://schemas.microsoft.com/office/powerpoint/2010/main" val="19525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a large percentage time spent by turbines yawing. This can be filtered even more by using a higher cut-off. </a:t>
            </a:r>
          </a:p>
          <a:p>
            <a:r>
              <a:rPr lang="en-US" dirty="0"/>
              <a:t>Effect of setting a limit on time or number of turbine yawing. </a:t>
            </a:r>
          </a:p>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31</a:t>
            </a:fld>
            <a:endParaRPr lang="en-US"/>
          </a:p>
        </p:txBody>
      </p:sp>
    </p:spTree>
    <p:extLst>
      <p:ext uri="{BB962C8B-B14F-4D97-AF65-F5344CB8AC3E}">
        <p14:creationId xmlns:p14="http://schemas.microsoft.com/office/powerpoint/2010/main" val="387717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the farms show potential. This method can be used to identify and validate farms of interest. </a:t>
            </a:r>
          </a:p>
          <a:p>
            <a:r>
              <a:rPr lang="en-US" dirty="0"/>
              <a:t>More dense regions so more potential and as constraints increase they will as well. </a:t>
            </a:r>
          </a:p>
        </p:txBody>
      </p:sp>
      <p:sp>
        <p:nvSpPr>
          <p:cNvPr id="4" name="Slide Number Placeholder 3"/>
          <p:cNvSpPr>
            <a:spLocks noGrp="1"/>
          </p:cNvSpPr>
          <p:nvPr>
            <p:ph type="sldNum" sz="quarter" idx="5"/>
          </p:nvPr>
        </p:nvSpPr>
        <p:spPr/>
        <p:txBody>
          <a:bodyPr/>
          <a:lstStyle/>
          <a:p>
            <a:fld id="{47A46811-17DA-9941-B072-0FDD734050A4}" type="slidenum">
              <a:rPr lang="en-US" smtClean="0"/>
              <a:t>32</a:t>
            </a:fld>
            <a:endParaRPr lang="en-US"/>
          </a:p>
        </p:txBody>
      </p:sp>
    </p:spTree>
    <p:extLst>
      <p:ext uri="{BB962C8B-B14F-4D97-AF65-F5344CB8AC3E}">
        <p14:creationId xmlns:p14="http://schemas.microsoft.com/office/powerpoint/2010/main" val="1275473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weighted averages of combination yields the overall annual performance of the farm. We can see the normalizes energy production which is consistent with wind rose .</a:t>
            </a:r>
          </a:p>
          <a:p>
            <a:r>
              <a:rPr lang="en-US" dirty="0"/>
              <a:t>At region 1 and 2 we see low farm efficiency due to high level of baseline wake losses shown in the figure to the right. </a:t>
            </a:r>
          </a:p>
          <a:p>
            <a:r>
              <a:rPr lang="en-US" dirty="0"/>
              <a:t>Although there is large wake steering potential here as seen by the peaks in the gain, we wont necessarily get the full extent of the benefits for region 1 since the power production (and wind direction) is so low. </a:t>
            </a:r>
          </a:p>
          <a:p>
            <a:endParaRPr lang="en-US" dirty="0"/>
          </a:p>
          <a:p>
            <a:r>
              <a:rPr lang="en-US" dirty="0"/>
              <a:t>Hence, high baseline wake losses at a certain wind direction aren’t enough for wake steering potential. Rather, a combination of the wind rose and farm layout. </a:t>
            </a:r>
          </a:p>
        </p:txBody>
      </p:sp>
      <p:sp>
        <p:nvSpPr>
          <p:cNvPr id="4" name="Slide Number Placeholder 3"/>
          <p:cNvSpPr>
            <a:spLocks noGrp="1"/>
          </p:cNvSpPr>
          <p:nvPr>
            <p:ph type="sldNum" sz="quarter" idx="5"/>
          </p:nvPr>
        </p:nvSpPr>
        <p:spPr/>
        <p:txBody>
          <a:bodyPr/>
          <a:lstStyle/>
          <a:p>
            <a:fld id="{47A46811-17DA-9941-B072-0FDD734050A4}" type="slidenum">
              <a:rPr lang="en-US" smtClean="0"/>
              <a:t>38</a:t>
            </a:fld>
            <a:endParaRPr lang="en-US"/>
          </a:p>
        </p:txBody>
      </p:sp>
    </p:spTree>
    <p:extLst>
      <p:ext uri="{BB962C8B-B14F-4D97-AF65-F5344CB8AC3E}">
        <p14:creationId xmlns:p14="http://schemas.microsoft.com/office/powerpoint/2010/main" val="1703686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Turbulence intensity coefficient of wind speed at a given direction.</a:t>
            </a:r>
          </a:p>
          <a:p>
            <a:r>
              <a:rPr lang="en-US" dirty="0"/>
              <a:t> It is one of the main parameters when predicting atmospheric stability and has large implications on the wake behavior of turbines. </a:t>
            </a:r>
          </a:p>
          <a:p>
            <a:r>
              <a:rPr lang="en-US" dirty="0"/>
              <a:t>FLORIS used wind shear and veer to model atmospheric stability, but TI is the driving method.</a:t>
            </a:r>
          </a:p>
          <a:p>
            <a:endParaRPr lang="en-US" dirty="0"/>
          </a:p>
          <a:p>
            <a:r>
              <a:rPr lang="en-US" dirty="0"/>
              <a:t>Bottom two plots show the effects of ambient TI for a basic grid farm layout (described in more detail later). </a:t>
            </a:r>
          </a:p>
          <a:p>
            <a:r>
              <a:rPr lang="en-US" dirty="0"/>
              <a:t>Rate of wake loss increases a bit with lower TI. Why the rate is so clear in the AEP gain. Has a more than linear effect. </a:t>
            </a:r>
          </a:p>
          <a:p>
            <a:r>
              <a:rPr lang="en-US" dirty="0"/>
              <a:t>We see that tighter spacing benefits much more (more wake loss) but rate is also slower cause even more dissipated wakes do better at tighter spacing. </a:t>
            </a:r>
          </a:p>
        </p:txBody>
      </p:sp>
      <p:sp>
        <p:nvSpPr>
          <p:cNvPr id="4" name="Slide Number Placeholder 3"/>
          <p:cNvSpPr>
            <a:spLocks noGrp="1"/>
          </p:cNvSpPr>
          <p:nvPr>
            <p:ph type="sldNum" sz="quarter" idx="5"/>
          </p:nvPr>
        </p:nvSpPr>
        <p:spPr/>
        <p:txBody>
          <a:bodyPr/>
          <a:lstStyle/>
          <a:p>
            <a:fld id="{47A46811-17DA-9941-B072-0FDD734050A4}" type="slidenum">
              <a:rPr lang="en-US" smtClean="0"/>
              <a:t>39</a:t>
            </a:fld>
            <a:endParaRPr lang="en-US"/>
          </a:p>
        </p:txBody>
      </p:sp>
    </p:spTree>
    <p:extLst>
      <p:ext uri="{BB962C8B-B14F-4D97-AF65-F5344CB8AC3E}">
        <p14:creationId xmlns:p14="http://schemas.microsoft.com/office/powerpoint/2010/main" val="1016571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 added recovery: Wake recovers more when turbine is being yawed due to large-scale entrainment of flow in wind farm domain.</a:t>
            </a:r>
          </a:p>
          <a:p>
            <a:endParaRPr lang="en-US" dirty="0"/>
          </a:p>
          <a:p>
            <a:r>
              <a:rPr lang="en-US" dirty="0"/>
              <a:t>Secondary Steering: These dissipated wakes impact the wakes of the downstream turbine as well ---effect deformation and deflection of the downstream wakes. </a:t>
            </a:r>
          </a:p>
          <a:p>
            <a:endParaRPr lang="en-US" dirty="0"/>
          </a:p>
          <a:p>
            <a:r>
              <a:rPr lang="en-US" dirty="0"/>
              <a:t>Both are important for large scale arrays and farms.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40</a:t>
            </a:fld>
            <a:endParaRPr lang="en-US"/>
          </a:p>
        </p:txBody>
      </p:sp>
    </p:spTree>
    <p:extLst>
      <p:ext uri="{BB962C8B-B14F-4D97-AF65-F5344CB8AC3E}">
        <p14:creationId xmlns:p14="http://schemas.microsoft.com/office/powerpoint/2010/main" val="966345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optimization, the package will minimize the negative farm power production (hence maximizing it). </a:t>
            </a:r>
          </a:p>
          <a:p>
            <a:r>
              <a:rPr lang="en-US" dirty="0"/>
              <a:t>For each wind speed and wind direction combination FLORIS will mind the optimized yaw angle and corresponding yaw angles. </a:t>
            </a:r>
          </a:p>
          <a:p>
            <a:r>
              <a:rPr lang="en-US" dirty="0"/>
              <a:t>For a set combination of 240 degrees and </a:t>
            </a:r>
            <a:r>
              <a:rPr lang="en-US" dirty="0" err="1"/>
              <a:t>10m</a:t>
            </a:r>
            <a:r>
              <a:rPr lang="en-US" dirty="0"/>
              <a:t>/s we can see the results. Turbine arrays I and II show the effects of wake steering well and might even show the effects of secondary steering a bit. </a:t>
            </a:r>
          </a:p>
          <a:p>
            <a:endParaRPr lang="en-US" dirty="0"/>
          </a:p>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50</a:t>
            </a:fld>
            <a:endParaRPr lang="en-US"/>
          </a:p>
        </p:txBody>
      </p:sp>
    </p:spTree>
    <p:extLst>
      <p:ext uri="{BB962C8B-B14F-4D97-AF65-F5344CB8AC3E}">
        <p14:creationId xmlns:p14="http://schemas.microsoft.com/office/powerpoint/2010/main" val="3157817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challenges read-</a:t>
            </a:r>
            <a:r>
              <a:rPr lang="en-US" dirty="0">
                <a:sym typeface="Wingdings" panose="05000000000000000000" pitchFamily="2" charset="2"/>
              </a:rPr>
              <a:t> say we focus on wake losses here </a:t>
            </a:r>
          </a:p>
          <a:p>
            <a:r>
              <a:rPr lang="en-US" dirty="0">
                <a:sym typeface="Wingdings" panose="05000000000000000000" pitchFamily="2" charset="2"/>
              </a:rPr>
              <a:t>Define wakes  use video </a:t>
            </a:r>
          </a:p>
          <a:p>
            <a:r>
              <a:rPr lang="en-US" dirty="0">
                <a:sym typeface="Wingdings" panose="05000000000000000000" pitchFamily="2" charset="2"/>
              </a:rPr>
              <a:t>Wakes reduce power capture.(Show upstream and downstream turbine)</a:t>
            </a:r>
            <a:endParaRPr lang="en-US" dirty="0"/>
          </a:p>
          <a:p>
            <a:endParaRPr lang="en-US" dirty="0"/>
          </a:p>
          <a:p>
            <a:r>
              <a:rPr lang="en-US" dirty="0"/>
              <a:t>OBJECTIVE OF THE WAKE STEERING CONTROL STRATEGY IS TO MAXIMIZE AEP (Annual Energy production).</a:t>
            </a:r>
          </a:p>
          <a:p>
            <a:endParaRPr lang="en-US" dirty="0"/>
          </a:p>
          <a:p>
            <a:r>
              <a:rPr lang="en-US" dirty="0"/>
              <a:t>Mention wind energy is growing in the US. </a:t>
            </a:r>
          </a:p>
        </p:txBody>
      </p:sp>
      <p:sp>
        <p:nvSpPr>
          <p:cNvPr id="4" name="Slide Number Placeholder 3"/>
          <p:cNvSpPr>
            <a:spLocks noGrp="1"/>
          </p:cNvSpPr>
          <p:nvPr>
            <p:ph type="sldNum" sz="quarter" idx="5"/>
          </p:nvPr>
        </p:nvSpPr>
        <p:spPr/>
        <p:txBody>
          <a:bodyPr/>
          <a:lstStyle/>
          <a:p>
            <a:fld id="{47A46811-17DA-9941-B072-0FDD734050A4}" type="slidenum">
              <a:rPr lang="en-US" smtClean="0"/>
              <a:t>51</a:t>
            </a:fld>
            <a:endParaRPr lang="en-US"/>
          </a:p>
        </p:txBody>
      </p:sp>
    </p:spTree>
    <p:extLst>
      <p:ext uri="{BB962C8B-B14F-4D97-AF65-F5344CB8AC3E}">
        <p14:creationId xmlns:p14="http://schemas.microsoft.com/office/powerpoint/2010/main" val="307987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worked on a project last summer using FLORIS to predict wake steering gains for existing onshore wind farms. </a:t>
            </a:r>
          </a:p>
          <a:p>
            <a:pPr marL="171450" indent="-171450">
              <a:buFont typeface="Arial" panose="020B0604020202020204" pitchFamily="34" charset="0"/>
              <a:buChar char="•"/>
            </a:pPr>
            <a:r>
              <a:rPr lang="en-US" dirty="0"/>
              <a:t>We can see the </a:t>
            </a:r>
            <a:r>
              <a:rPr lang="en-US" dirty="0" err="1"/>
              <a:t>dist</a:t>
            </a:r>
            <a:r>
              <a:rPr lang="en-US" dirty="0"/>
              <a:t> of AEP gains for a set of 100 farms. Results were lower than we have hoped for. </a:t>
            </a:r>
          </a:p>
          <a:p>
            <a:pPr marL="171450" indent="-171450">
              <a:buFont typeface="Arial" panose="020B0604020202020204" pitchFamily="34" charset="0"/>
              <a:buChar char="•"/>
            </a:pPr>
            <a:r>
              <a:rPr lang="en-US" dirty="0"/>
              <a:t>Partly due to the Gaussian wake model we used where now the </a:t>
            </a:r>
            <a:r>
              <a:rPr lang="en-US" dirty="0" err="1"/>
              <a:t>GCH</a:t>
            </a:r>
            <a:r>
              <a:rPr lang="en-US" dirty="0"/>
              <a:t> model includes features that can better predict wake characteristics on larger turbine arrays. Perfect for this project. </a:t>
            </a:r>
          </a:p>
          <a:p>
            <a:pPr marL="171450" indent="-171450">
              <a:buFont typeface="Arial" panose="020B0604020202020204" pitchFamily="34" charset="0"/>
              <a:buChar char="•"/>
            </a:pPr>
            <a:r>
              <a:rPr lang="en-US" dirty="0"/>
              <a:t>We also used an existing TI lookup table from Julie Lundquist paper. Did not achieve some idea of uncertainty or range. </a:t>
            </a:r>
          </a:p>
          <a:p>
            <a:pPr marL="171450" indent="-171450">
              <a:buFont typeface="Arial" panose="020B0604020202020204" pitchFamily="34" charset="0"/>
              <a:buChar char="•"/>
            </a:pPr>
            <a:r>
              <a:rPr lang="en-US" dirty="0"/>
              <a:t>Payed less attention to the farms selected. </a:t>
            </a:r>
          </a:p>
        </p:txBody>
      </p:sp>
      <p:sp>
        <p:nvSpPr>
          <p:cNvPr id="4" name="Slide Number Placeholder 3"/>
          <p:cNvSpPr>
            <a:spLocks noGrp="1"/>
          </p:cNvSpPr>
          <p:nvPr>
            <p:ph type="sldNum" sz="quarter" idx="5"/>
          </p:nvPr>
        </p:nvSpPr>
        <p:spPr/>
        <p:txBody>
          <a:bodyPr/>
          <a:lstStyle/>
          <a:p>
            <a:fld id="{47A46811-17DA-9941-B072-0FDD734050A4}" type="slidenum">
              <a:rPr lang="en-US" smtClean="0"/>
              <a:t>4</a:t>
            </a:fld>
            <a:endParaRPr lang="en-US"/>
          </a:p>
        </p:txBody>
      </p:sp>
    </p:spTree>
    <p:extLst>
      <p:ext uri="{BB962C8B-B14F-4D97-AF65-F5344CB8AC3E}">
        <p14:creationId xmlns:p14="http://schemas.microsoft.com/office/powerpoint/2010/main" val="1219469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Goal. Break up into 3 sections.</a:t>
            </a:r>
          </a:p>
        </p:txBody>
      </p:sp>
      <p:sp>
        <p:nvSpPr>
          <p:cNvPr id="4" name="Slide Number Placeholder 3"/>
          <p:cNvSpPr>
            <a:spLocks noGrp="1"/>
          </p:cNvSpPr>
          <p:nvPr>
            <p:ph type="sldNum" sz="quarter" idx="5"/>
          </p:nvPr>
        </p:nvSpPr>
        <p:spPr/>
        <p:txBody>
          <a:bodyPr/>
          <a:lstStyle/>
          <a:p>
            <a:fld id="{47A46811-17DA-9941-B072-0FDD734050A4}" type="slidenum">
              <a:rPr lang="en-US" smtClean="0"/>
              <a:t>5</a:t>
            </a:fld>
            <a:endParaRPr lang="en-US"/>
          </a:p>
        </p:txBody>
      </p:sp>
    </p:spTree>
    <p:extLst>
      <p:ext uri="{BB962C8B-B14F-4D97-AF65-F5344CB8AC3E}">
        <p14:creationId xmlns:p14="http://schemas.microsoft.com/office/powerpoint/2010/main" val="235019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tools did we use </a:t>
            </a:r>
            <a:r>
              <a:rPr lang="en-US"/>
              <a:t>to achioeve </a:t>
            </a:r>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6</a:t>
            </a:fld>
            <a:endParaRPr lang="en-US"/>
          </a:p>
        </p:txBody>
      </p:sp>
    </p:spTree>
    <p:extLst>
      <p:ext uri="{BB962C8B-B14F-4D97-AF65-F5344CB8AC3E}">
        <p14:creationId xmlns:p14="http://schemas.microsoft.com/office/powerpoint/2010/main" val="3728122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Most of you may already be familiar with FLORIS. </a:t>
            </a:r>
          </a:p>
          <a:p>
            <a:pPr marL="171450" indent="-171450">
              <a:buFont typeface="Arial" panose="020B0604020202020204" pitchFamily="34" charset="0"/>
              <a:buChar char="•"/>
            </a:pPr>
            <a:r>
              <a:rPr lang="en-US" dirty="0"/>
              <a:t>Toolset for modelling wake interactions. </a:t>
            </a:r>
          </a:p>
          <a:p>
            <a:pPr marL="171450" indent="-171450">
              <a:buFont typeface="Arial" panose="020B0604020202020204" pitchFamily="34" charset="0"/>
              <a:buChar char="•"/>
            </a:pPr>
            <a:r>
              <a:rPr lang="en-US" dirty="0"/>
              <a:t>We used for xxx purposes. </a:t>
            </a:r>
          </a:p>
        </p:txBody>
      </p:sp>
      <p:sp>
        <p:nvSpPr>
          <p:cNvPr id="4" name="Slide Number Placeholder 3"/>
          <p:cNvSpPr>
            <a:spLocks noGrp="1"/>
          </p:cNvSpPr>
          <p:nvPr>
            <p:ph type="sldNum" sz="quarter" idx="5"/>
          </p:nvPr>
        </p:nvSpPr>
        <p:spPr/>
        <p:txBody>
          <a:bodyPr/>
          <a:lstStyle/>
          <a:p>
            <a:fld id="{47A46811-17DA-9941-B072-0FDD734050A4}" type="slidenum">
              <a:rPr lang="en-US" smtClean="0"/>
              <a:t>7</a:t>
            </a:fld>
            <a:endParaRPr lang="en-US"/>
          </a:p>
        </p:txBody>
      </p:sp>
    </p:spTree>
    <p:extLst>
      <p:ext uri="{BB962C8B-B14F-4D97-AF65-F5344CB8AC3E}">
        <p14:creationId xmlns:p14="http://schemas.microsoft.com/office/powerpoint/2010/main" val="11155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following is a flowchart showing the methodology used when optimizing for AEP for a farm.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Won't go into detail for every step due to time and most might know the functionality of FLORIS already. </a:t>
            </a:r>
          </a:p>
          <a:p>
            <a:pPr marL="171450" indent="-171450">
              <a:buFont typeface="Arial" panose="020B0604020202020204" pitchFamily="34" charset="0"/>
              <a:buChar char="•"/>
            </a:pPr>
            <a:r>
              <a:rPr lang="en-US" dirty="0"/>
              <a:t>The main five can be covered to do with </a:t>
            </a:r>
            <a:r>
              <a:rPr lang="en-US" dirty="0" err="1"/>
              <a:t>USWTDB</a:t>
            </a:r>
            <a:r>
              <a:rPr lang="en-US" dirty="0"/>
              <a:t>, WIND Toolkit, turbine scaling and modeling atm stab. and the commercial wind farm data we used. </a:t>
            </a:r>
          </a:p>
        </p:txBody>
      </p:sp>
      <p:sp>
        <p:nvSpPr>
          <p:cNvPr id="4" name="Slide Number Placeholder 3"/>
          <p:cNvSpPr>
            <a:spLocks noGrp="1"/>
          </p:cNvSpPr>
          <p:nvPr>
            <p:ph type="sldNum" sz="quarter" idx="5"/>
          </p:nvPr>
        </p:nvSpPr>
        <p:spPr/>
        <p:txBody>
          <a:bodyPr/>
          <a:lstStyle/>
          <a:p>
            <a:fld id="{47A46811-17DA-9941-B072-0FDD734050A4}" type="slidenum">
              <a:rPr lang="en-US" smtClean="0"/>
              <a:t>8</a:t>
            </a:fld>
            <a:endParaRPr lang="en-US"/>
          </a:p>
        </p:txBody>
      </p:sp>
    </p:spTree>
    <p:extLst>
      <p:ext uri="{BB962C8B-B14F-4D97-AF65-F5344CB8AC3E}">
        <p14:creationId xmlns:p14="http://schemas.microsoft.com/office/powerpoint/2010/main" val="2661269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err="1"/>
              <a:t>USWTDB</a:t>
            </a:r>
            <a:r>
              <a:rPr lang="en-US" dirty="0"/>
              <a:t> includes several onshore farms with turbine level data that is updated frequently and validated. </a:t>
            </a:r>
          </a:p>
          <a:p>
            <a:pPr marL="171450" indent="-171450">
              <a:buFont typeface="Arial" panose="020B0604020202020204" pitchFamily="34" charset="0"/>
              <a:buChar char="•"/>
            </a:pPr>
            <a:r>
              <a:rPr lang="en-US" dirty="0"/>
              <a:t>Can draw on tabular data for a given farm and generate the farm object on Floris. </a:t>
            </a:r>
          </a:p>
        </p:txBody>
      </p:sp>
      <p:sp>
        <p:nvSpPr>
          <p:cNvPr id="4" name="Slide Number Placeholder 3"/>
          <p:cNvSpPr>
            <a:spLocks noGrp="1"/>
          </p:cNvSpPr>
          <p:nvPr>
            <p:ph type="sldNum" sz="quarter" idx="5"/>
          </p:nvPr>
        </p:nvSpPr>
        <p:spPr/>
        <p:txBody>
          <a:bodyPr/>
          <a:lstStyle/>
          <a:p>
            <a:fld id="{47A46811-17DA-9941-B072-0FDD734050A4}" type="slidenum">
              <a:rPr lang="en-US" smtClean="0"/>
              <a:t>9</a:t>
            </a:fld>
            <a:endParaRPr lang="en-US"/>
          </a:p>
        </p:txBody>
      </p:sp>
    </p:spTree>
    <p:extLst>
      <p:ext uri="{BB962C8B-B14F-4D97-AF65-F5344CB8AC3E}">
        <p14:creationId xmlns:p14="http://schemas.microsoft.com/office/powerpoint/2010/main" val="39077379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2852531" y="565620"/>
            <a:ext cx="6007442" cy="2882635"/>
          </a:xfrm>
          <a:prstGeom prst="rect">
            <a:avLst/>
          </a:prstGeom>
          <a:ln>
            <a:solidFill>
              <a:schemeClr val="tx1">
                <a:lumMod val="20000"/>
                <a:lumOff val="80000"/>
              </a:schemeClr>
            </a:solidFill>
          </a:ln>
        </p:spPr>
      </p:pic>
      <p:sp>
        <p:nvSpPr>
          <p:cNvPr id="12" name="Rectangle 11">
            <a:extLst>
              <a:ext uri="{FF2B5EF4-FFF2-40B4-BE49-F238E27FC236}">
                <a16:creationId xmlns:a16="http://schemas.microsoft.com/office/drawing/2014/main" id="{C8306249-961C-FA4E-A469-22C9D1AF42EC}"/>
              </a:ext>
            </a:extLst>
          </p:cNvPr>
          <p:cNvSpPr/>
          <p:nvPr userDrawn="1"/>
        </p:nvSpPr>
        <p:spPr>
          <a:xfrm>
            <a:off x="0" y="4154839"/>
            <a:ext cx="9144000" cy="123217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EE4D62F-6A11-2842-AE13-EC180F45ED74}"/>
              </a:ext>
            </a:extLst>
          </p:cNvPr>
          <p:cNvSpPr txBox="1"/>
          <p:nvPr userDrawn="1"/>
        </p:nvSpPr>
        <p:spPr>
          <a:xfrm>
            <a:off x="1509306" y="4225725"/>
            <a:ext cx="6958187" cy="1107996"/>
          </a:xfrm>
          <a:prstGeom prst="rect">
            <a:avLst/>
          </a:prstGeom>
          <a:noFill/>
        </p:spPr>
        <p:txBody>
          <a:bodyPr wrap="square" rtlCol="0">
            <a:spAutoFit/>
          </a:bodyPr>
          <a:lstStyle/>
          <a:p>
            <a:pPr algn="l"/>
            <a:r>
              <a:rPr lang="en-US" sz="1600" b="1" i="0" u="none" strike="noStrike" kern="1200" dirty="0">
                <a:solidFill>
                  <a:schemeClr val="bg1"/>
                </a:solidFill>
                <a:effectLst/>
                <a:latin typeface="+mn-lt"/>
                <a:ea typeface="+mn-ea"/>
                <a:cs typeface="+mn-cs"/>
              </a:rPr>
              <a:t>Note: </a:t>
            </a:r>
            <a:r>
              <a:rPr lang="en-US" sz="1600" b="0" i="0" u="none" strike="noStrike" kern="1200" dirty="0">
                <a:solidFill>
                  <a:schemeClr val="bg1"/>
                </a:solidFill>
                <a:effectLst/>
                <a:latin typeface="+mn-lt"/>
                <a:ea typeface="+mn-ea"/>
                <a:cs typeface="+mn-cs"/>
              </a:rPr>
              <a:t>To view and access all available template examples and change the title slide background image, click on </a:t>
            </a:r>
            <a:r>
              <a:rPr lang="en-US" sz="1600" b="0" i="1" u="none" strike="noStrike" kern="1200" dirty="0">
                <a:solidFill>
                  <a:schemeClr val="bg1"/>
                </a:solidFill>
                <a:effectLst/>
                <a:latin typeface="+mn-lt"/>
                <a:ea typeface="+mn-ea"/>
                <a:cs typeface="+mn-cs"/>
              </a:rPr>
              <a:t>View &gt; Slide Master</a:t>
            </a:r>
            <a:r>
              <a:rPr lang="en-US" sz="1600" b="0" i="0" u="none" strike="noStrike" kern="1200" dirty="0">
                <a:solidFill>
                  <a:schemeClr val="bg1"/>
                </a:solidFill>
                <a:effectLst/>
                <a:latin typeface="+mn-lt"/>
                <a:ea typeface="+mn-ea"/>
                <a:cs typeface="+mn-cs"/>
              </a:rPr>
              <a:t>. Be sure to close out of the Master slide view when working on slide content by clicking on </a:t>
            </a:r>
            <a:r>
              <a:rPr lang="en-US" sz="1600" b="0" i="1" u="none" strike="noStrike" kern="1200" dirty="0">
                <a:solidFill>
                  <a:schemeClr val="bg1"/>
                </a:solidFill>
                <a:effectLst/>
                <a:latin typeface="+mn-lt"/>
                <a:ea typeface="+mn-ea"/>
                <a:cs typeface="+mn-cs"/>
              </a:rPr>
              <a:t>View &gt; Normal</a:t>
            </a:r>
            <a:r>
              <a:rPr lang="en-US" sz="1600" b="0" i="0" u="none" strike="noStrike" kern="1200" dirty="0">
                <a:solidFill>
                  <a:schemeClr val="bg1"/>
                </a:solidFill>
                <a:effectLst/>
                <a:latin typeface="+mn-lt"/>
                <a:ea typeface="+mn-ea"/>
                <a:cs typeface="+mn-cs"/>
              </a:rPr>
              <a:t>. Full frame photo size is </a:t>
            </a:r>
            <a:r>
              <a:rPr lang="en-US" sz="1800" b="0" i="0" u="none" strike="noStrike" kern="1200" dirty="0">
                <a:solidFill>
                  <a:schemeClr val="bg1"/>
                </a:solidFill>
                <a:effectLst/>
                <a:latin typeface="+mn-lt"/>
                <a:ea typeface="+mn-ea"/>
                <a:cs typeface="+mn-cs"/>
              </a:rPr>
              <a:t>10” x 5.63”</a:t>
            </a:r>
            <a:r>
              <a:rPr lang="en-US" sz="1600" b="0" i="0" u="none" strike="noStrike" kern="1200" dirty="0">
                <a:solidFill>
                  <a:schemeClr val="bg1"/>
                </a:solidFill>
                <a:effectLst/>
                <a:latin typeface="+mn-lt"/>
                <a:ea typeface="+mn-ea"/>
                <a:cs typeface="+mn-cs"/>
              </a:rPr>
              <a:t>or </a:t>
            </a:r>
            <a:r>
              <a:rPr lang="en-US" sz="1800" b="0" i="0" u="none" strike="noStrike" kern="1200" dirty="0">
                <a:solidFill>
                  <a:schemeClr val="bg1"/>
                </a:solidFill>
                <a:effectLst/>
                <a:latin typeface="+mn-lt"/>
                <a:ea typeface="+mn-ea"/>
                <a:cs typeface="+mn-cs"/>
              </a:rPr>
              <a:t>1500 pixels x 844 pixels </a:t>
            </a:r>
            <a:r>
              <a:rPr lang="en-US" sz="1600" b="0" i="0" u="none" strike="noStrike" kern="1200" dirty="0">
                <a:solidFill>
                  <a:schemeClr val="bg1"/>
                </a:solidFill>
                <a:effectLst/>
                <a:latin typeface="+mn-lt"/>
                <a:ea typeface="+mn-ea"/>
                <a:cs typeface="+mn-cs"/>
              </a:rPr>
              <a:t>@ 150 DPI.</a:t>
            </a:r>
            <a:endParaRPr lang="en-US" sz="1600" i="0" dirty="0">
              <a:solidFill>
                <a:schemeClr val="bg1"/>
              </a:solidFill>
            </a:endParaRPr>
          </a:p>
        </p:txBody>
      </p:sp>
      <p:sp>
        <p:nvSpPr>
          <p:cNvPr id="14" name="Oval 13">
            <a:extLst>
              <a:ext uri="{FF2B5EF4-FFF2-40B4-BE49-F238E27FC236}">
                <a16:creationId xmlns:a16="http://schemas.microsoft.com/office/drawing/2014/main" id="{09326626-9AD1-A24E-9DDC-AF5126E00E77}"/>
              </a:ext>
            </a:extLst>
          </p:cNvPr>
          <p:cNvSpPr/>
          <p:nvPr userDrawn="1"/>
        </p:nvSpPr>
        <p:spPr>
          <a:xfrm>
            <a:off x="391886" y="4350144"/>
            <a:ext cx="840921" cy="8409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70A00E3-5D8C-B743-A6A9-D5654CCB706A}"/>
              </a:ext>
            </a:extLst>
          </p:cNvPr>
          <p:cNvSpPr txBox="1"/>
          <p:nvPr userDrawn="1"/>
        </p:nvSpPr>
        <p:spPr>
          <a:xfrm>
            <a:off x="495980" y="4117048"/>
            <a:ext cx="600076" cy="1323439"/>
          </a:xfrm>
          <a:prstGeom prst="rect">
            <a:avLst/>
          </a:prstGeom>
          <a:noFill/>
        </p:spPr>
        <p:txBody>
          <a:bodyPr wrap="square" rtlCol="0">
            <a:spAutoFit/>
          </a:bodyPr>
          <a:lstStyle/>
          <a:p>
            <a:pPr algn="ctr"/>
            <a:r>
              <a:rPr lang="en-US" sz="8000" b="1" dirty="0"/>
              <a:t>!</a:t>
            </a:r>
          </a:p>
        </p:txBody>
      </p:sp>
      <p:sp>
        <p:nvSpPr>
          <p:cNvPr id="16" name="TextBox 15">
            <a:extLst>
              <a:ext uri="{FF2B5EF4-FFF2-40B4-BE49-F238E27FC236}">
                <a16:creationId xmlns:a16="http://schemas.microsoft.com/office/drawing/2014/main" id="{011C4FC5-1BC1-1344-B66E-E0220A335409}"/>
              </a:ext>
            </a:extLst>
          </p:cNvPr>
          <p:cNvSpPr txBox="1"/>
          <p:nvPr userDrawn="1"/>
        </p:nvSpPr>
        <p:spPr>
          <a:xfrm>
            <a:off x="240329" y="528170"/>
            <a:ext cx="2507077" cy="2970044"/>
          </a:xfrm>
          <a:prstGeom prst="rect">
            <a:avLst/>
          </a:prstGeom>
          <a:noFill/>
        </p:spPr>
        <p:txBody>
          <a:bodyPr wrap="square" rtlCol="0">
            <a:spAutoFit/>
          </a:bodyPr>
          <a:lstStyle/>
          <a:p>
            <a:pPr algn="l"/>
            <a:r>
              <a:rPr lang="en-US" sz="1700" b="1" i="1" dirty="0">
                <a:solidFill>
                  <a:srgbClr val="FF0000"/>
                </a:solidFill>
              </a:rPr>
              <a:t>PC Users:</a:t>
            </a:r>
          </a:p>
          <a:p>
            <a:pPr algn="l"/>
            <a:r>
              <a:rPr lang="en-US" sz="1700" i="1" dirty="0">
                <a:solidFill>
                  <a:srgbClr val="FF0000"/>
                </a:solidFill>
              </a:rPr>
              <a:t>Microsoft PowerPoint for Windows has default settings that continually compress images. To avoid loss</a:t>
            </a:r>
            <a:r>
              <a:rPr lang="en-US" sz="1700" i="1" baseline="0" dirty="0">
                <a:solidFill>
                  <a:srgbClr val="FF0000"/>
                </a:solidFill>
              </a:rPr>
              <a:t> of quality </a:t>
            </a:r>
            <a:r>
              <a:rPr lang="en-US" sz="1700" i="1" dirty="0">
                <a:solidFill>
                  <a:srgbClr val="FF0000"/>
                </a:solidFill>
              </a:rPr>
              <a:t>for photos and graphics within this presentation file,</a:t>
            </a:r>
            <a:r>
              <a:rPr lang="en-US" sz="1700" i="1" baseline="0" dirty="0">
                <a:solidFill>
                  <a:srgbClr val="FF0000"/>
                </a:solidFill>
              </a:rPr>
              <a:t> </a:t>
            </a:r>
            <a:r>
              <a:rPr lang="en-US" sz="1700" i="1" dirty="0">
                <a:solidFill>
                  <a:srgbClr val="FF0000"/>
                </a:solidFill>
              </a:rPr>
              <a:t>please follow these</a:t>
            </a:r>
            <a:r>
              <a:rPr lang="en-US" sz="1700" i="1" baseline="0" dirty="0">
                <a:solidFill>
                  <a:srgbClr val="FF0000"/>
                </a:solidFill>
              </a:rPr>
              <a:t> instructions </a:t>
            </a:r>
            <a:r>
              <a:rPr lang="en-US" sz="1700" i="1" dirty="0">
                <a:solidFill>
                  <a:srgbClr val="FF0000"/>
                </a:solidFill>
              </a:rPr>
              <a:t>to change your software settings.</a:t>
            </a:r>
            <a:endParaRPr lang="en-US" sz="1700" dirty="0"/>
          </a:p>
        </p:txBody>
      </p:sp>
    </p:spTree>
    <p:extLst>
      <p:ext uri="{BB962C8B-B14F-4D97-AF65-F5344CB8AC3E}">
        <p14:creationId xmlns:p14="http://schemas.microsoft.com/office/powerpoint/2010/main" val="1365947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0"/>
            <a:ext cx="5486400" cy="868947"/>
          </a:xfrm>
          <a:prstGeom prst="rect">
            <a:avLst/>
          </a:prstGeom>
          <a:solidFill>
            <a:srgbClr val="0079C1"/>
          </a:solidFill>
        </p:spPr>
        <p:txBody>
          <a:bodyPr vert="horz" lIns="91440" tIns="91440" rIns="91440" bIns="91440" anchor="ctr" anchorCtr="0"/>
          <a:lstStyle>
            <a:lvl1pPr>
              <a:lnSpc>
                <a:spcPct val="90000"/>
              </a:lnSpc>
              <a:defRPr sz="3000">
                <a:solidFill>
                  <a:schemeClr val="bg1"/>
                </a:solidFill>
              </a:defRPr>
            </a:lvl1pPr>
          </a:lstStyle>
          <a:p>
            <a:r>
              <a:rPr lang="en-US" dirty="0"/>
              <a:t>Simple Slide + Image</a:t>
            </a:r>
          </a:p>
        </p:txBody>
      </p:sp>
      <p:sp>
        <p:nvSpPr>
          <p:cNvPr id="8" name="Text Placeholder 7"/>
          <p:cNvSpPr>
            <a:spLocks noGrp="1"/>
          </p:cNvSpPr>
          <p:nvPr>
            <p:ph type="body" sz="quarter" idx="10" hasCustomPrompt="1"/>
          </p:nvPr>
        </p:nvSpPr>
        <p:spPr>
          <a:xfrm>
            <a:off x="446087" y="1136316"/>
            <a:ext cx="4573969" cy="5186470"/>
          </a:xfrm>
          <a:prstGeom prst="rect">
            <a:avLst/>
          </a:prstGeom>
        </p:spPr>
        <p:txBody>
          <a:bodyPr vert="horz"/>
          <a:lstStyle>
            <a:lvl1pPr marL="0" indent="0">
              <a:buNone/>
              <a:defRPr sz="2600" b="1"/>
            </a:lvl1pPr>
            <a:lvl2pPr>
              <a:defRPr sz="2400"/>
            </a:lvl2pPr>
            <a:lvl3pPr>
              <a:defRPr sz="2000"/>
            </a:lvl3pPr>
            <a:lvl4pPr>
              <a:defRPr sz="1600"/>
            </a:lvl4pPr>
            <a:lvl5pPr>
              <a:defRPr sz="1400"/>
            </a:lvl5pPr>
          </a:lstStyle>
          <a:p>
            <a:pPr lvl="0"/>
            <a:r>
              <a:rPr lang="en-US" dirty="0"/>
              <a:t>Header text</a:t>
            </a:r>
          </a:p>
          <a:p>
            <a:pPr lvl="1"/>
            <a:r>
              <a:rPr lang="en-US" dirty="0"/>
              <a:t>Bullet point 1</a:t>
            </a:r>
          </a:p>
          <a:p>
            <a:pPr lvl="1"/>
            <a:r>
              <a:rPr lang="en-US" dirty="0"/>
              <a:t>Bullet point 2</a:t>
            </a:r>
          </a:p>
          <a:p>
            <a:pPr lvl="1"/>
            <a:r>
              <a:rPr lang="en-US" dirty="0"/>
              <a:t>Bullet point 3</a:t>
            </a:r>
          </a:p>
          <a:p>
            <a:pPr lvl="1"/>
            <a:endParaRPr lang="en-US" dirty="0"/>
          </a:p>
          <a:p>
            <a:pPr lvl="0"/>
            <a:r>
              <a:rPr lang="en-US" dirty="0"/>
              <a:t>Header text</a:t>
            </a:r>
          </a:p>
          <a:p>
            <a:pPr lvl="1"/>
            <a:r>
              <a:rPr lang="en-US" dirty="0"/>
              <a:t>Bullet point 1</a:t>
            </a:r>
          </a:p>
          <a:p>
            <a:pPr lvl="1"/>
            <a:r>
              <a:rPr lang="en-US" dirty="0"/>
              <a:t>Bullet point 2</a:t>
            </a:r>
          </a:p>
          <a:p>
            <a:pPr lvl="1"/>
            <a:r>
              <a:rPr lang="en-US" dirty="0"/>
              <a:t>Bullet point 3</a:t>
            </a:r>
          </a:p>
          <a:p>
            <a:pPr lvl="1"/>
            <a:endParaRPr lang="en-US" dirty="0"/>
          </a:p>
        </p:txBody>
      </p:sp>
      <p:sp>
        <p:nvSpPr>
          <p:cNvPr id="4" name="TextBox 3"/>
          <p:cNvSpPr txBox="1"/>
          <p:nvPr userDrawn="1"/>
        </p:nvSpPr>
        <p:spPr>
          <a:xfrm>
            <a:off x="4946038" y="6654801"/>
            <a:ext cx="4045186"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
        <p:nvSpPr>
          <p:cNvPr id="5" name="Picture Placeholder 9">
            <a:extLst>
              <a:ext uri="{FF2B5EF4-FFF2-40B4-BE49-F238E27FC236}">
                <a16:creationId xmlns:a16="http://schemas.microsoft.com/office/drawing/2014/main" id="{2F9842CF-4D32-F34F-B3DD-93269F107CB9}"/>
              </a:ext>
            </a:extLst>
          </p:cNvPr>
          <p:cNvSpPr>
            <a:spLocks noGrp="1"/>
          </p:cNvSpPr>
          <p:nvPr>
            <p:ph type="pic" sz="quarter" idx="11" hasCustomPrompt="1"/>
          </p:nvPr>
        </p:nvSpPr>
        <p:spPr>
          <a:xfrm>
            <a:off x="5221224" y="1136316"/>
            <a:ext cx="3476689" cy="5186470"/>
          </a:xfrm>
          <a:prstGeom prst="rect">
            <a:avLst/>
          </a:prstGeom>
          <a:solidFill>
            <a:srgbClr val="F2F2F2"/>
          </a:solidFill>
        </p:spPr>
        <p:txBody>
          <a:bodyPr vert="horz"/>
          <a:lstStyle>
            <a:lvl1pPr marL="0" indent="0" algn="ctr">
              <a:buNone/>
              <a:defRPr/>
            </a:lvl1pPr>
          </a:lstStyle>
          <a:p>
            <a:r>
              <a:rPr lang="en-US"/>
              <a:t>Insert a large image here</a:t>
            </a:r>
          </a:p>
        </p:txBody>
      </p:sp>
    </p:spTree>
    <p:extLst>
      <p:ext uri="{BB962C8B-B14F-4D97-AF65-F5344CB8AC3E}">
        <p14:creationId xmlns:p14="http://schemas.microsoft.com/office/powerpoint/2010/main" val="36265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TextBox 3"/>
          <p:cNvSpPr txBox="1"/>
          <p:nvPr userDrawn="1"/>
        </p:nvSpPr>
        <p:spPr>
          <a:xfrm>
            <a:off x="4946038" y="6654801"/>
            <a:ext cx="4045186"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
        <p:nvSpPr>
          <p:cNvPr id="6" name="Text Placeholder 8">
            <a:extLst>
              <a:ext uri="{FF2B5EF4-FFF2-40B4-BE49-F238E27FC236}">
                <a16:creationId xmlns:a16="http://schemas.microsoft.com/office/drawing/2014/main" id="{CDD40EB3-2E4D-464B-BE6A-2228A23074FC}"/>
              </a:ext>
            </a:extLst>
          </p:cNvPr>
          <p:cNvSpPr>
            <a:spLocks noGrp="1"/>
          </p:cNvSpPr>
          <p:nvPr>
            <p:ph type="body" sz="quarter" idx="11" hasCustomPrompt="1"/>
          </p:nvPr>
        </p:nvSpPr>
        <p:spPr>
          <a:xfrm>
            <a:off x="457201" y="395095"/>
            <a:ext cx="4114800" cy="2444803"/>
          </a:xfrm>
        </p:spPr>
        <p:txBody>
          <a:bodyPr>
            <a:normAutofit/>
          </a:bodyPr>
          <a:lstStyle>
            <a:lvl1pPr marL="0" indent="0">
              <a:buNone/>
              <a:defRPr sz="2000" b="0"/>
            </a:lvl1pPr>
            <a:lvl2pPr marL="457200" indent="0">
              <a:buNone/>
              <a:defRPr/>
            </a:lvl2pPr>
          </a:lstStyle>
          <a:p>
            <a:pPr lvl="0"/>
            <a:r>
              <a:rPr lang="en-US" dirty="0"/>
              <a:t>Summary or description text about the slide, images, charts, data go here.</a:t>
            </a:r>
          </a:p>
        </p:txBody>
      </p:sp>
      <p:sp>
        <p:nvSpPr>
          <p:cNvPr id="7" name="Picture Placeholder 4">
            <a:extLst>
              <a:ext uri="{FF2B5EF4-FFF2-40B4-BE49-F238E27FC236}">
                <a16:creationId xmlns:a16="http://schemas.microsoft.com/office/drawing/2014/main" id="{35ADC694-7BF5-C544-86B6-8E525770F94F}"/>
              </a:ext>
            </a:extLst>
          </p:cNvPr>
          <p:cNvSpPr>
            <a:spLocks noGrp="1"/>
          </p:cNvSpPr>
          <p:nvPr>
            <p:ph type="pic" sz="quarter" idx="12" hasCustomPrompt="1"/>
          </p:nvPr>
        </p:nvSpPr>
        <p:spPr>
          <a:xfrm>
            <a:off x="457200" y="3031794"/>
            <a:ext cx="2651760" cy="343111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8" name="Picture Placeholder 4">
            <a:extLst>
              <a:ext uri="{FF2B5EF4-FFF2-40B4-BE49-F238E27FC236}">
                <a16:creationId xmlns:a16="http://schemas.microsoft.com/office/drawing/2014/main" id="{8C7F801D-CE37-ED4D-AF4C-8648D2E15176}"/>
              </a:ext>
            </a:extLst>
          </p:cNvPr>
          <p:cNvSpPr>
            <a:spLocks noGrp="1"/>
          </p:cNvSpPr>
          <p:nvPr>
            <p:ph type="pic" sz="quarter" idx="13" hasCustomPrompt="1"/>
          </p:nvPr>
        </p:nvSpPr>
        <p:spPr>
          <a:xfrm>
            <a:off x="3246120" y="3031794"/>
            <a:ext cx="2651760" cy="343111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9" name="Picture Placeholder 4">
            <a:extLst>
              <a:ext uri="{FF2B5EF4-FFF2-40B4-BE49-F238E27FC236}">
                <a16:creationId xmlns:a16="http://schemas.microsoft.com/office/drawing/2014/main" id="{98454568-DE07-E540-858F-B837A2C3F237}"/>
              </a:ext>
            </a:extLst>
          </p:cNvPr>
          <p:cNvSpPr>
            <a:spLocks noGrp="1"/>
          </p:cNvSpPr>
          <p:nvPr>
            <p:ph type="pic" sz="quarter" idx="14" hasCustomPrompt="1"/>
          </p:nvPr>
        </p:nvSpPr>
        <p:spPr>
          <a:xfrm>
            <a:off x="6035040" y="3031794"/>
            <a:ext cx="2651760" cy="343111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10" name="Chart Placeholder 6">
            <a:extLst>
              <a:ext uri="{FF2B5EF4-FFF2-40B4-BE49-F238E27FC236}">
                <a16:creationId xmlns:a16="http://schemas.microsoft.com/office/drawing/2014/main" id="{8E90CC5A-015D-5B40-B149-5144A1A9D9F2}"/>
              </a:ext>
            </a:extLst>
          </p:cNvPr>
          <p:cNvSpPr>
            <a:spLocks noGrp="1"/>
          </p:cNvSpPr>
          <p:nvPr>
            <p:ph type="chart" sz="quarter" idx="15" hasCustomPrompt="1"/>
          </p:nvPr>
        </p:nvSpPr>
        <p:spPr>
          <a:xfrm>
            <a:off x="4765432" y="395095"/>
            <a:ext cx="3921368" cy="2444803"/>
          </a:xfrm>
          <a:prstGeom prst="rect">
            <a:avLst/>
          </a:prstGeom>
          <a:solidFill>
            <a:schemeClr val="bg1">
              <a:lumMod val="95000"/>
            </a:schemeClr>
          </a:solidFill>
        </p:spPr>
        <p:txBody>
          <a:bodyPr vert="horz"/>
          <a:lstStyle>
            <a:lvl1pPr marL="0" indent="0">
              <a:buNone/>
              <a:defRPr sz="1200"/>
            </a:lvl1pPr>
          </a:lstStyle>
          <a:p>
            <a:r>
              <a:rPr lang="en-US"/>
              <a:t>Insert Chart</a:t>
            </a:r>
          </a:p>
        </p:txBody>
      </p:sp>
    </p:spTree>
    <p:extLst>
      <p:ext uri="{BB962C8B-B14F-4D97-AF65-F5344CB8AC3E}">
        <p14:creationId xmlns:p14="http://schemas.microsoft.com/office/powerpoint/2010/main" val="300613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4" name="TextBox 3"/>
          <p:cNvSpPr txBox="1"/>
          <p:nvPr userDrawn="1"/>
        </p:nvSpPr>
        <p:spPr>
          <a:xfrm>
            <a:off x="4946038" y="6654801"/>
            <a:ext cx="4045186"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
        <p:nvSpPr>
          <p:cNvPr id="5"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Tree>
    <p:extLst>
      <p:ext uri="{BB962C8B-B14F-4D97-AF65-F5344CB8AC3E}">
        <p14:creationId xmlns:p14="http://schemas.microsoft.com/office/powerpoint/2010/main" val="4171066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4" name="Text Placeholder 6"/>
          <p:cNvSpPr>
            <a:spLocks noGrp="1"/>
          </p:cNvSpPr>
          <p:nvPr>
            <p:ph type="body" sz="quarter" idx="11" hasCustomPrompt="1"/>
          </p:nvPr>
        </p:nvSpPr>
        <p:spPr>
          <a:xfrm>
            <a:off x="983662" y="1849598"/>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2" y="23690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2" y="2488710"/>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2" y="30081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2" y="3134786"/>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2" y="3654215"/>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2" y="3782197"/>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2" y="43016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2" y="4437910"/>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2" y="49573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2" y="5085322"/>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2" y="560475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2" y="5732732"/>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2" y="625216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4" y="1854282"/>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4" y="2491846"/>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4" y="3129408"/>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4" y="3766972"/>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4" y="4426906"/>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4" y="5075655"/>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4" y="5713218"/>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7</a:t>
            </a:r>
          </a:p>
        </p:txBody>
      </p:sp>
      <p:sp>
        <p:nvSpPr>
          <p:cNvPr id="25" name="Title 1">
            <a:extLst>
              <a:ext uri="{FF2B5EF4-FFF2-40B4-BE49-F238E27FC236}">
                <a16:creationId xmlns:a16="http://schemas.microsoft.com/office/drawing/2014/main" id="{A0AA2A56-F538-DA4E-8458-CB5C4564F7D0}"/>
              </a:ext>
            </a:extLst>
          </p:cNvPr>
          <p:cNvSpPr>
            <a:spLocks noGrp="1"/>
          </p:cNvSpPr>
          <p:nvPr>
            <p:ph type="title" hasCustomPrompt="1"/>
          </p:nvPr>
        </p:nvSpPr>
        <p:spPr>
          <a:xfrm>
            <a:off x="457200" y="-633"/>
            <a:ext cx="3211689" cy="1280158"/>
          </a:xfrm>
        </p:spPr>
        <p:txBody>
          <a:bodyPr/>
          <a:lstStyle/>
          <a:p>
            <a:r>
              <a:rPr lang="en-US" dirty="0"/>
              <a:t>Contents</a:t>
            </a:r>
          </a:p>
        </p:txBody>
      </p:sp>
    </p:spTree>
    <p:extLst>
      <p:ext uri="{BB962C8B-B14F-4D97-AF65-F5344CB8AC3E}">
        <p14:creationId xmlns:p14="http://schemas.microsoft.com/office/powerpoint/2010/main" val="1335091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4" name="Text Placeholder 6"/>
          <p:cNvSpPr>
            <a:spLocks noGrp="1"/>
          </p:cNvSpPr>
          <p:nvPr>
            <p:ph type="body" sz="quarter" idx="11" hasCustomPrompt="1"/>
          </p:nvPr>
        </p:nvSpPr>
        <p:spPr>
          <a:xfrm>
            <a:off x="983662" y="1849598"/>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2" y="23690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2" y="24887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40" name="Straight Connector 39"/>
          <p:cNvCxnSpPr/>
          <p:nvPr userDrawn="1"/>
        </p:nvCxnSpPr>
        <p:spPr>
          <a:xfrm>
            <a:off x="983662" y="30081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2" y="3134786"/>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2" y="3654215"/>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2" y="3782197"/>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2" y="43016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2" y="44379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2" y="49573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2" y="508532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2" y="560475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2" y="573273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2" y="625216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4" y="1854282"/>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4" y="249184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4" y="312940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4" y="376697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4" y="442690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4" y="5075655"/>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4" y="571321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7</a:t>
            </a:r>
          </a:p>
        </p:txBody>
      </p:sp>
      <p:sp>
        <p:nvSpPr>
          <p:cNvPr id="25" name="Title 1">
            <a:extLst>
              <a:ext uri="{FF2B5EF4-FFF2-40B4-BE49-F238E27FC236}">
                <a16:creationId xmlns:a16="http://schemas.microsoft.com/office/drawing/2014/main" id="{79F8898F-AC69-104F-9BE2-7130B6D94B2B}"/>
              </a:ext>
            </a:extLst>
          </p:cNvPr>
          <p:cNvSpPr>
            <a:spLocks noGrp="1"/>
          </p:cNvSpPr>
          <p:nvPr>
            <p:ph type="title" hasCustomPrompt="1"/>
          </p:nvPr>
        </p:nvSpPr>
        <p:spPr>
          <a:xfrm>
            <a:off x="457200" y="-633"/>
            <a:ext cx="3211689" cy="1280158"/>
          </a:xfrm>
        </p:spPr>
        <p:txBody>
          <a:bodyPr/>
          <a:lstStyle/>
          <a:p>
            <a:r>
              <a:rPr lang="en-US" dirty="0"/>
              <a:t>Contents</a:t>
            </a:r>
          </a:p>
        </p:txBody>
      </p:sp>
    </p:spTree>
    <p:extLst>
      <p:ext uri="{BB962C8B-B14F-4D97-AF65-F5344CB8AC3E}">
        <p14:creationId xmlns:p14="http://schemas.microsoft.com/office/powerpoint/2010/main" val="3142596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4" name="Text Placeholder 6"/>
          <p:cNvSpPr>
            <a:spLocks noGrp="1"/>
          </p:cNvSpPr>
          <p:nvPr>
            <p:ph type="body" sz="quarter" idx="11" hasCustomPrompt="1"/>
          </p:nvPr>
        </p:nvSpPr>
        <p:spPr>
          <a:xfrm>
            <a:off x="983662" y="1849598"/>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2" y="23690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2" y="2488710"/>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2" y="30081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2" y="3134786"/>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2" y="3654215"/>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2" y="3782197"/>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2" y="43016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2" y="44379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2" y="49573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2" y="508532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2" y="560475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2" y="573273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2" y="625216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4" y="185428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4" y="2491846"/>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4" y="312940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4" y="376697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4" y="442690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4" y="5075655"/>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4" y="571321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7</a:t>
            </a:r>
          </a:p>
        </p:txBody>
      </p:sp>
      <p:sp>
        <p:nvSpPr>
          <p:cNvPr id="25" name="Title 1">
            <a:extLst>
              <a:ext uri="{FF2B5EF4-FFF2-40B4-BE49-F238E27FC236}">
                <a16:creationId xmlns:a16="http://schemas.microsoft.com/office/drawing/2014/main" id="{BB1490BD-46ED-F34C-8E5A-F06510794AD0}"/>
              </a:ext>
            </a:extLst>
          </p:cNvPr>
          <p:cNvSpPr>
            <a:spLocks noGrp="1"/>
          </p:cNvSpPr>
          <p:nvPr>
            <p:ph type="title" hasCustomPrompt="1"/>
          </p:nvPr>
        </p:nvSpPr>
        <p:spPr>
          <a:xfrm>
            <a:off x="457200" y="-633"/>
            <a:ext cx="3211689" cy="1280158"/>
          </a:xfrm>
        </p:spPr>
        <p:txBody>
          <a:bodyPr/>
          <a:lstStyle/>
          <a:p>
            <a:r>
              <a:rPr lang="en-US" dirty="0"/>
              <a:t>Contents</a:t>
            </a:r>
          </a:p>
        </p:txBody>
      </p:sp>
    </p:spTree>
    <p:extLst>
      <p:ext uri="{BB962C8B-B14F-4D97-AF65-F5344CB8AC3E}">
        <p14:creationId xmlns:p14="http://schemas.microsoft.com/office/powerpoint/2010/main" val="1539467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4" name="Text Placeholder 6"/>
          <p:cNvSpPr>
            <a:spLocks noGrp="1"/>
          </p:cNvSpPr>
          <p:nvPr>
            <p:ph type="body" sz="quarter" idx="11" hasCustomPrompt="1"/>
          </p:nvPr>
        </p:nvSpPr>
        <p:spPr>
          <a:xfrm>
            <a:off x="983662" y="1849598"/>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2" y="23690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2" y="24887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2" y="30081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2" y="3134786"/>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2" y="3654215"/>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2" y="3782197"/>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2" y="43016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2" y="44379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2" y="49573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2" y="508532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2" y="560475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2" y="573273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2" y="625216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4" y="185428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4" y="249184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4" y="3129408"/>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4" y="376697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4" y="442690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4" y="5075655"/>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4" y="571321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7</a:t>
            </a:r>
          </a:p>
        </p:txBody>
      </p:sp>
      <p:sp>
        <p:nvSpPr>
          <p:cNvPr id="25" name="Title 1">
            <a:extLst>
              <a:ext uri="{FF2B5EF4-FFF2-40B4-BE49-F238E27FC236}">
                <a16:creationId xmlns:a16="http://schemas.microsoft.com/office/drawing/2014/main" id="{ED7A1DB1-627F-7145-B737-C0B10B0F677C}"/>
              </a:ext>
            </a:extLst>
          </p:cNvPr>
          <p:cNvSpPr>
            <a:spLocks noGrp="1"/>
          </p:cNvSpPr>
          <p:nvPr>
            <p:ph type="title" hasCustomPrompt="1"/>
          </p:nvPr>
        </p:nvSpPr>
        <p:spPr>
          <a:xfrm>
            <a:off x="457200" y="-633"/>
            <a:ext cx="3211689" cy="1280158"/>
          </a:xfrm>
        </p:spPr>
        <p:txBody>
          <a:bodyPr/>
          <a:lstStyle/>
          <a:p>
            <a:r>
              <a:rPr lang="en-US" dirty="0"/>
              <a:t>Contents</a:t>
            </a:r>
          </a:p>
        </p:txBody>
      </p:sp>
    </p:spTree>
    <p:extLst>
      <p:ext uri="{BB962C8B-B14F-4D97-AF65-F5344CB8AC3E}">
        <p14:creationId xmlns:p14="http://schemas.microsoft.com/office/powerpoint/2010/main" val="2261675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4" name="Text Placeholder 6"/>
          <p:cNvSpPr>
            <a:spLocks noGrp="1"/>
          </p:cNvSpPr>
          <p:nvPr>
            <p:ph type="body" sz="quarter" idx="11" hasCustomPrompt="1"/>
          </p:nvPr>
        </p:nvSpPr>
        <p:spPr>
          <a:xfrm>
            <a:off x="983662" y="1849598"/>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2" y="23690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2" y="24887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2" y="30081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2" y="3134786"/>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2" y="3654215"/>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2" y="3782197"/>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2" y="43016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2" y="44379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2" y="49573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2" y="508532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2" y="560475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2" y="573273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2" y="625216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4" y="185428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4" y="249184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4" y="312940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4" y="3766972"/>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4" y="442690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4" y="5075655"/>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4" y="571321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7</a:t>
            </a:r>
          </a:p>
        </p:txBody>
      </p:sp>
      <p:sp>
        <p:nvSpPr>
          <p:cNvPr id="25" name="Title 1">
            <a:extLst>
              <a:ext uri="{FF2B5EF4-FFF2-40B4-BE49-F238E27FC236}">
                <a16:creationId xmlns:a16="http://schemas.microsoft.com/office/drawing/2014/main" id="{A05EBD8B-7BEC-E443-BC8B-6CA086392332}"/>
              </a:ext>
            </a:extLst>
          </p:cNvPr>
          <p:cNvSpPr>
            <a:spLocks noGrp="1"/>
          </p:cNvSpPr>
          <p:nvPr>
            <p:ph type="title" hasCustomPrompt="1"/>
          </p:nvPr>
        </p:nvSpPr>
        <p:spPr>
          <a:xfrm>
            <a:off x="457200" y="-633"/>
            <a:ext cx="3211689" cy="1280158"/>
          </a:xfrm>
        </p:spPr>
        <p:txBody>
          <a:bodyPr/>
          <a:lstStyle/>
          <a:p>
            <a:r>
              <a:rPr lang="en-US" dirty="0"/>
              <a:t>Contents</a:t>
            </a:r>
          </a:p>
        </p:txBody>
      </p:sp>
    </p:spTree>
    <p:extLst>
      <p:ext uri="{BB962C8B-B14F-4D97-AF65-F5344CB8AC3E}">
        <p14:creationId xmlns:p14="http://schemas.microsoft.com/office/powerpoint/2010/main" val="2556516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4" name="Text Placeholder 6"/>
          <p:cNvSpPr>
            <a:spLocks noGrp="1"/>
          </p:cNvSpPr>
          <p:nvPr>
            <p:ph type="body" sz="quarter" idx="11" hasCustomPrompt="1"/>
          </p:nvPr>
        </p:nvSpPr>
        <p:spPr>
          <a:xfrm>
            <a:off x="983662" y="1849598"/>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2" y="23690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2" y="24887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2" y="30081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2" y="3134786"/>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2" y="3654215"/>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2" y="3782197"/>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2" y="43016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2" y="4437910"/>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2" y="49573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2" y="508532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2" y="560475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2" y="573273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2" y="625216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4" y="185428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4" y="249184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4" y="312940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4" y="376697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4" y="4426906"/>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4" y="5075655"/>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4" y="571321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7</a:t>
            </a:r>
          </a:p>
        </p:txBody>
      </p:sp>
      <p:sp>
        <p:nvSpPr>
          <p:cNvPr id="25" name="Title 1">
            <a:extLst>
              <a:ext uri="{FF2B5EF4-FFF2-40B4-BE49-F238E27FC236}">
                <a16:creationId xmlns:a16="http://schemas.microsoft.com/office/drawing/2014/main" id="{BAD1C534-8A0D-174B-8E9E-CF92EBC52353}"/>
              </a:ext>
            </a:extLst>
          </p:cNvPr>
          <p:cNvSpPr>
            <a:spLocks noGrp="1"/>
          </p:cNvSpPr>
          <p:nvPr>
            <p:ph type="title" hasCustomPrompt="1"/>
          </p:nvPr>
        </p:nvSpPr>
        <p:spPr>
          <a:xfrm>
            <a:off x="457200" y="-633"/>
            <a:ext cx="3211689" cy="1280158"/>
          </a:xfrm>
        </p:spPr>
        <p:txBody>
          <a:bodyPr/>
          <a:lstStyle/>
          <a:p>
            <a:r>
              <a:rPr lang="en-US" dirty="0"/>
              <a:t>Contents</a:t>
            </a:r>
          </a:p>
        </p:txBody>
      </p:sp>
    </p:spTree>
    <p:extLst>
      <p:ext uri="{BB962C8B-B14F-4D97-AF65-F5344CB8AC3E}">
        <p14:creationId xmlns:p14="http://schemas.microsoft.com/office/powerpoint/2010/main" val="4082258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4" name="Text Placeholder 6"/>
          <p:cNvSpPr>
            <a:spLocks noGrp="1"/>
          </p:cNvSpPr>
          <p:nvPr>
            <p:ph type="body" sz="quarter" idx="11" hasCustomPrompt="1"/>
          </p:nvPr>
        </p:nvSpPr>
        <p:spPr>
          <a:xfrm>
            <a:off x="983662" y="1849598"/>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2" y="23690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2" y="24887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2" y="30081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2" y="3134786"/>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2" y="3654215"/>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2" y="3782197"/>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2" y="43016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2" y="44379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2" y="49573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2" y="5085322"/>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2" y="560475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2" y="573273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2" y="625216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4" y="185428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4" y="249184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4" y="312940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4" y="376697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4" y="442690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4" y="5075655"/>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4" y="571321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7</a:t>
            </a:r>
          </a:p>
        </p:txBody>
      </p:sp>
      <p:sp>
        <p:nvSpPr>
          <p:cNvPr id="25" name="Title 1">
            <a:extLst>
              <a:ext uri="{FF2B5EF4-FFF2-40B4-BE49-F238E27FC236}">
                <a16:creationId xmlns:a16="http://schemas.microsoft.com/office/drawing/2014/main" id="{AF511769-8B51-AF49-A9B5-60BEAF9F2AB3}"/>
              </a:ext>
            </a:extLst>
          </p:cNvPr>
          <p:cNvSpPr>
            <a:spLocks noGrp="1"/>
          </p:cNvSpPr>
          <p:nvPr>
            <p:ph type="title" hasCustomPrompt="1"/>
          </p:nvPr>
        </p:nvSpPr>
        <p:spPr>
          <a:xfrm>
            <a:off x="457200" y="-633"/>
            <a:ext cx="3211689" cy="1280158"/>
          </a:xfrm>
        </p:spPr>
        <p:txBody>
          <a:bodyPr/>
          <a:lstStyle/>
          <a:p>
            <a:r>
              <a:rPr lang="en-US" dirty="0"/>
              <a:t>Contents</a:t>
            </a:r>
          </a:p>
        </p:txBody>
      </p:sp>
    </p:spTree>
    <p:extLst>
      <p:ext uri="{BB962C8B-B14F-4D97-AF65-F5344CB8AC3E}">
        <p14:creationId xmlns:p14="http://schemas.microsoft.com/office/powerpoint/2010/main" val="13003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imp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10557" y="1541606"/>
            <a:ext cx="4945300" cy="2068823"/>
          </a:xfrm>
          <a:noFill/>
        </p:spPr>
        <p:txBody>
          <a:bodyPr lIns="274320" tIns="0" rIns="274320" bIns="0" anchor="b" anchorCtr="0">
            <a:noAutofit/>
          </a:bodyPr>
          <a:lstStyle>
            <a:lvl1pPr algn="l">
              <a:defRPr sz="3000">
                <a:solidFill>
                  <a:schemeClr val="bg1"/>
                </a:solidFill>
              </a:defRPr>
            </a:lvl1pPr>
          </a:lstStyle>
          <a:p>
            <a:r>
              <a:rPr lang="en-US" dirty="0"/>
              <a:t>Title slide</a:t>
            </a:r>
          </a:p>
        </p:txBody>
      </p:sp>
      <p:sp>
        <p:nvSpPr>
          <p:cNvPr id="16" name="Text Placeholder 20"/>
          <p:cNvSpPr>
            <a:spLocks noGrp="1"/>
          </p:cNvSpPr>
          <p:nvPr>
            <p:ph type="body" sz="quarter" idx="11" hasCustomPrompt="1"/>
          </p:nvPr>
        </p:nvSpPr>
        <p:spPr>
          <a:xfrm>
            <a:off x="2910555" y="4035091"/>
            <a:ext cx="4945301" cy="1035839"/>
          </a:xfrm>
          <a:prstGeom prst="rect">
            <a:avLst/>
          </a:prstGeom>
          <a:noFill/>
          <a:ln>
            <a:noFill/>
          </a:ln>
        </p:spPr>
        <p:txBody>
          <a:bodyPr vert="horz" lIns="274320" tIns="0" rIns="182880" bIns="0" anchor="t" anchorCtr="0">
            <a:noAutofit/>
          </a:bodyPr>
          <a:lstStyle>
            <a:lvl1pPr marL="0" indent="0">
              <a:buNone/>
              <a:defRPr sz="1800" baseline="0">
                <a:solidFill>
                  <a:schemeClr val="bg1"/>
                </a:solidFill>
              </a:defRPr>
            </a:lvl1pPr>
          </a:lstStyle>
          <a:p>
            <a:pPr lvl="0"/>
            <a:r>
              <a:rPr lang="en-US" dirty="0"/>
              <a:t>Presenter Name</a:t>
            </a:r>
          </a:p>
          <a:p>
            <a:pPr lvl="0"/>
            <a:r>
              <a:rPr lang="en-US" dirty="0"/>
              <a:t>Venue or Organization</a:t>
            </a:r>
          </a:p>
          <a:p>
            <a:pPr lvl="0"/>
            <a:r>
              <a:rPr lang="en-US" dirty="0"/>
              <a:t>Date</a:t>
            </a:r>
          </a:p>
        </p:txBody>
      </p:sp>
      <p:cxnSp>
        <p:nvCxnSpPr>
          <p:cNvPr id="4" name="Straight Connector 3"/>
          <p:cNvCxnSpPr/>
          <p:nvPr userDrawn="1"/>
        </p:nvCxnSpPr>
        <p:spPr>
          <a:xfrm>
            <a:off x="3129643" y="3828143"/>
            <a:ext cx="4726213" cy="0"/>
          </a:xfrm>
          <a:prstGeom prst="line">
            <a:avLst/>
          </a:prstGeom>
          <a:effectLst/>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30B18F56-D611-A640-8F65-89DF8088BE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3980332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OC Slide - Main">
    <p:spTree>
      <p:nvGrpSpPr>
        <p:cNvPr id="1" name=""/>
        <p:cNvGrpSpPr/>
        <p:nvPr/>
      </p:nvGrpSpPr>
      <p:grpSpPr>
        <a:xfrm>
          <a:off x="0" y="0"/>
          <a:ext cx="0" cy="0"/>
          <a:chOff x="0" y="0"/>
          <a:chExt cx="0" cy="0"/>
        </a:xfrm>
      </p:grpSpPr>
      <p:sp>
        <p:nvSpPr>
          <p:cNvPr id="4" name="TextBox 3"/>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4" name="Text Placeholder 6"/>
          <p:cNvSpPr>
            <a:spLocks noGrp="1"/>
          </p:cNvSpPr>
          <p:nvPr>
            <p:ph type="body" sz="quarter" idx="11" hasCustomPrompt="1"/>
          </p:nvPr>
        </p:nvSpPr>
        <p:spPr>
          <a:xfrm>
            <a:off x="983662" y="1849598"/>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2" y="23690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2" y="24887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2" y="30081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2" y="3134786"/>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2" y="3654215"/>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2" y="3782197"/>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2" y="4301627"/>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2" y="4437910"/>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2" y="4957339"/>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2" y="5085322"/>
            <a:ext cx="5164903" cy="519429"/>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2" y="560475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2" y="5732732"/>
            <a:ext cx="5164903" cy="519429"/>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2" y="6252161"/>
            <a:ext cx="5164903"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4" y="185428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4" y="249184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4" y="3129408"/>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4" y="3766972"/>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4" y="4426906"/>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4" y="5075655"/>
            <a:ext cx="431573"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4" y="5713218"/>
            <a:ext cx="431573"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7</a:t>
            </a:r>
          </a:p>
        </p:txBody>
      </p:sp>
      <p:sp>
        <p:nvSpPr>
          <p:cNvPr id="25" name="Title 1">
            <a:extLst>
              <a:ext uri="{FF2B5EF4-FFF2-40B4-BE49-F238E27FC236}">
                <a16:creationId xmlns:a16="http://schemas.microsoft.com/office/drawing/2014/main" id="{6EE2993B-C501-0941-B66B-7CC9F00681D1}"/>
              </a:ext>
            </a:extLst>
          </p:cNvPr>
          <p:cNvSpPr>
            <a:spLocks noGrp="1"/>
          </p:cNvSpPr>
          <p:nvPr>
            <p:ph type="title" hasCustomPrompt="1"/>
          </p:nvPr>
        </p:nvSpPr>
        <p:spPr>
          <a:xfrm>
            <a:off x="457200" y="-633"/>
            <a:ext cx="3211689" cy="1280158"/>
          </a:xfrm>
        </p:spPr>
        <p:txBody>
          <a:bodyPr/>
          <a:lstStyle/>
          <a:p>
            <a:r>
              <a:rPr lang="en-US" dirty="0"/>
              <a:t>Contents</a:t>
            </a:r>
          </a:p>
        </p:txBody>
      </p:sp>
    </p:spTree>
    <p:extLst>
      <p:ext uri="{BB962C8B-B14F-4D97-AF65-F5344CB8AC3E}">
        <p14:creationId xmlns:p14="http://schemas.microsoft.com/office/powerpoint/2010/main" val="2075511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56993" y="1541606"/>
            <a:ext cx="4945300" cy="2068823"/>
          </a:xfrm>
          <a:noFill/>
        </p:spPr>
        <p:txBody>
          <a:bodyPr lIns="274320" tIns="0" rIns="274320" bIns="0" anchor="b" anchorCtr="0">
            <a:noAutofit/>
          </a:bodyPr>
          <a:lstStyle>
            <a:lvl1pPr algn="l">
              <a:defRPr sz="3000" baseline="0">
                <a:solidFill>
                  <a:srgbClr val="333333"/>
                </a:solidFill>
              </a:defRPr>
            </a:lvl1pPr>
          </a:lstStyle>
          <a:p>
            <a:r>
              <a:rPr lang="en-US"/>
              <a:t>Transition Slide Title</a:t>
            </a:r>
          </a:p>
        </p:txBody>
      </p:sp>
      <p:sp>
        <p:nvSpPr>
          <p:cNvPr id="7" name="Text Placeholder 20"/>
          <p:cNvSpPr>
            <a:spLocks noGrp="1"/>
          </p:cNvSpPr>
          <p:nvPr>
            <p:ph type="body" sz="quarter" idx="11" hasCustomPrompt="1"/>
          </p:nvPr>
        </p:nvSpPr>
        <p:spPr>
          <a:xfrm>
            <a:off x="656991" y="4035091"/>
            <a:ext cx="4945301" cy="1035839"/>
          </a:xfrm>
          <a:prstGeom prst="rect">
            <a:avLst/>
          </a:prstGeom>
          <a:noFill/>
          <a:ln>
            <a:noFill/>
          </a:ln>
        </p:spPr>
        <p:txBody>
          <a:bodyPr vert="horz" lIns="274320" tIns="0" rIns="182880" bIns="0" anchor="t" anchorCtr="0">
            <a:noAutofit/>
          </a:bodyPr>
          <a:lstStyle>
            <a:lvl1pPr marL="0" indent="0">
              <a:buNone/>
              <a:defRPr sz="1800" baseline="0">
                <a:solidFill>
                  <a:srgbClr val="333333"/>
                </a:solidFill>
              </a:defRPr>
            </a:lvl1pPr>
          </a:lstStyle>
          <a:p>
            <a:pPr lvl="0"/>
            <a:r>
              <a:rPr lang="en-US"/>
              <a:t>Subtitle or additional text</a:t>
            </a:r>
          </a:p>
        </p:txBody>
      </p:sp>
      <p:cxnSp>
        <p:nvCxnSpPr>
          <p:cNvPr id="9" name="Straight Connector 8"/>
          <p:cNvCxnSpPr/>
          <p:nvPr userDrawn="1"/>
        </p:nvCxnSpPr>
        <p:spPr>
          <a:xfrm>
            <a:off x="876079" y="3828143"/>
            <a:ext cx="4726213"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3748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656993" y="1541606"/>
            <a:ext cx="4945300" cy="2068823"/>
          </a:xfrm>
          <a:noFill/>
        </p:spPr>
        <p:txBody>
          <a:bodyPr lIns="274320" tIns="0" rIns="274320" bIns="0" anchor="b" anchorCtr="0">
            <a:noAutofit/>
          </a:bodyPr>
          <a:lstStyle>
            <a:lvl1pPr algn="l">
              <a:defRPr sz="3000" baseline="0">
                <a:solidFill>
                  <a:schemeClr val="bg1"/>
                </a:solidFill>
              </a:defRPr>
            </a:lvl1pPr>
          </a:lstStyle>
          <a:p>
            <a:r>
              <a:rPr lang="en-US"/>
              <a:t>Transition Slide Title</a:t>
            </a:r>
          </a:p>
        </p:txBody>
      </p:sp>
      <p:sp>
        <p:nvSpPr>
          <p:cNvPr id="7" name="Text Placeholder 20"/>
          <p:cNvSpPr>
            <a:spLocks noGrp="1"/>
          </p:cNvSpPr>
          <p:nvPr>
            <p:ph type="body" sz="quarter" idx="11" hasCustomPrompt="1"/>
          </p:nvPr>
        </p:nvSpPr>
        <p:spPr>
          <a:xfrm>
            <a:off x="656991" y="4035091"/>
            <a:ext cx="4945301" cy="1035839"/>
          </a:xfrm>
          <a:prstGeom prst="rect">
            <a:avLst/>
          </a:prstGeom>
          <a:noFill/>
          <a:ln>
            <a:noFill/>
          </a:ln>
        </p:spPr>
        <p:txBody>
          <a:bodyPr vert="horz" lIns="274320" tIns="0" rIns="182880" bIns="0" anchor="t" anchorCtr="0">
            <a:noAutofit/>
          </a:bodyPr>
          <a:lstStyle>
            <a:lvl1pPr marL="0" indent="0">
              <a:buNone/>
              <a:defRPr sz="1800" baseline="0">
                <a:solidFill>
                  <a:schemeClr val="bg1"/>
                </a:solidFill>
              </a:defRPr>
            </a:lvl1pPr>
          </a:lstStyle>
          <a:p>
            <a:pPr lvl="0"/>
            <a:r>
              <a:rPr lang="en-US"/>
              <a:t>Subtitle or additional text</a:t>
            </a:r>
          </a:p>
        </p:txBody>
      </p:sp>
      <p:cxnSp>
        <p:nvCxnSpPr>
          <p:cNvPr id="9" name="Straight Connector 8"/>
          <p:cNvCxnSpPr/>
          <p:nvPr userDrawn="1"/>
        </p:nvCxnSpPr>
        <p:spPr>
          <a:xfrm>
            <a:off x="876079" y="3828143"/>
            <a:ext cx="4726213"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46188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Key Messaging - Large Photo">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6858000"/>
          </a:xfrm>
          <a:prstGeom prst="rect">
            <a:avLst/>
          </a:prstGeom>
          <a:solidFill>
            <a:srgbClr val="F2F2F2"/>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0" y="2106198"/>
            <a:ext cx="5911604" cy="759182"/>
          </a:xfrm>
          <a:prstGeom prst="rect">
            <a:avLst/>
          </a:prstGeom>
          <a:solidFill>
            <a:srgbClr val="000000">
              <a:alpha val="75000"/>
            </a:srgbClr>
          </a:solidFill>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One </a:t>
            </a:r>
          </a:p>
        </p:txBody>
      </p:sp>
      <p:sp>
        <p:nvSpPr>
          <p:cNvPr id="11" name="Text Placeholder 7"/>
          <p:cNvSpPr>
            <a:spLocks noGrp="1"/>
          </p:cNvSpPr>
          <p:nvPr>
            <p:ph type="body" sz="quarter" idx="12" hasCustomPrompt="1"/>
          </p:nvPr>
        </p:nvSpPr>
        <p:spPr>
          <a:xfrm>
            <a:off x="0" y="2919704"/>
            <a:ext cx="3903593" cy="759182"/>
          </a:xfrm>
          <a:prstGeom prst="rect">
            <a:avLst/>
          </a:prstGeom>
          <a:solidFill>
            <a:srgbClr val="000000">
              <a:alpha val="75000"/>
            </a:srgbClr>
          </a:solidFill>
        </p:spPr>
        <p:txBody>
          <a:bodyPr vert="horz" wrap="none" lIns="457200" tIns="0" rIns="274320" bIns="91440" anchor="ctr" anchorCtr="0">
            <a:spAutoFit/>
          </a:bodyPr>
          <a:lstStyle>
            <a:lvl1pPr marL="0" indent="0">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Transition slide</a:t>
            </a:r>
          </a:p>
        </p:txBody>
      </p:sp>
      <p:sp>
        <p:nvSpPr>
          <p:cNvPr id="5" name="TextBox 4"/>
          <p:cNvSpPr txBox="1"/>
          <p:nvPr userDrawn="1"/>
        </p:nvSpPr>
        <p:spPr>
          <a:xfrm>
            <a:off x="4946038" y="6654801"/>
            <a:ext cx="4045186"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Tree>
    <p:extLst>
      <p:ext uri="{BB962C8B-B14F-4D97-AF65-F5344CB8AC3E}">
        <p14:creationId xmlns:p14="http://schemas.microsoft.com/office/powerpoint/2010/main" val="18161846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3" y="2821869"/>
            <a:ext cx="1883539" cy="1883539"/>
          </a:xfrm>
          <a:prstGeom prst="rect">
            <a:avLst/>
          </a:prstGeom>
        </p:spPr>
        <p:txBody>
          <a:bodyPr vert="horz"/>
          <a:lstStyle>
            <a:lvl1pPr marL="0" indent="0">
              <a:buNone/>
              <a:defRPr sz="1200"/>
            </a:lvl1pPr>
          </a:lstStyle>
          <a:p>
            <a:r>
              <a:rPr lang="en-US"/>
              <a:t>Insert Chart</a:t>
            </a:r>
          </a:p>
        </p:txBody>
      </p:sp>
      <p:sp>
        <p:nvSpPr>
          <p:cNvPr id="14" name="Chart Placeholder 6"/>
          <p:cNvSpPr>
            <a:spLocks noGrp="1"/>
          </p:cNvSpPr>
          <p:nvPr>
            <p:ph type="chart" sz="quarter" idx="12" hasCustomPrompt="1"/>
          </p:nvPr>
        </p:nvSpPr>
        <p:spPr>
          <a:xfrm>
            <a:off x="2556757" y="2821869"/>
            <a:ext cx="1883539" cy="1883539"/>
          </a:xfrm>
          <a:prstGeom prst="rect">
            <a:avLst/>
          </a:prstGeom>
        </p:spPr>
        <p:txBody>
          <a:bodyPr vert="horz"/>
          <a:lstStyle>
            <a:lvl1pPr marL="0" indent="0">
              <a:buNone/>
              <a:defRPr sz="1200"/>
            </a:lvl1pPr>
          </a:lstStyle>
          <a:p>
            <a:r>
              <a:rPr lang="en-US"/>
              <a:t>Insert Chart</a:t>
            </a:r>
          </a:p>
        </p:txBody>
      </p:sp>
      <p:sp>
        <p:nvSpPr>
          <p:cNvPr id="15" name="Chart Placeholder 6"/>
          <p:cNvSpPr>
            <a:spLocks noGrp="1"/>
          </p:cNvSpPr>
          <p:nvPr>
            <p:ph type="chart" sz="quarter" idx="13" hasCustomPrompt="1"/>
          </p:nvPr>
        </p:nvSpPr>
        <p:spPr>
          <a:xfrm>
            <a:off x="4654608" y="2821516"/>
            <a:ext cx="1883539" cy="1883539"/>
          </a:xfrm>
          <a:prstGeom prst="rect">
            <a:avLst/>
          </a:prstGeom>
        </p:spPr>
        <p:txBody>
          <a:bodyPr vert="horz"/>
          <a:lstStyle>
            <a:lvl1pPr marL="0" indent="0">
              <a:buNone/>
              <a:defRPr sz="1200"/>
            </a:lvl1pPr>
          </a:lstStyle>
          <a:p>
            <a:r>
              <a:rPr lang="en-US"/>
              <a:t>Insert Chart</a:t>
            </a:r>
          </a:p>
        </p:txBody>
      </p:sp>
      <p:sp>
        <p:nvSpPr>
          <p:cNvPr id="16" name="Chart Placeholder 6"/>
          <p:cNvSpPr>
            <a:spLocks noGrp="1"/>
          </p:cNvSpPr>
          <p:nvPr>
            <p:ph type="chart" sz="quarter" idx="14" hasCustomPrompt="1"/>
          </p:nvPr>
        </p:nvSpPr>
        <p:spPr>
          <a:xfrm>
            <a:off x="6761868" y="2821869"/>
            <a:ext cx="1883539" cy="1883539"/>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3" y="4910138"/>
            <a:ext cx="1882775" cy="349250"/>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1" name="Text Placeholder 19"/>
          <p:cNvSpPr>
            <a:spLocks noGrp="1"/>
          </p:cNvSpPr>
          <p:nvPr>
            <p:ph type="body" sz="quarter" idx="16" hasCustomPrompt="1"/>
          </p:nvPr>
        </p:nvSpPr>
        <p:spPr>
          <a:xfrm>
            <a:off x="2557521" y="4910138"/>
            <a:ext cx="1882775" cy="349250"/>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2" name="Text Placeholder 19"/>
          <p:cNvSpPr>
            <a:spLocks noGrp="1"/>
          </p:cNvSpPr>
          <p:nvPr>
            <p:ph type="body" sz="quarter" idx="17" hasCustomPrompt="1"/>
          </p:nvPr>
        </p:nvSpPr>
        <p:spPr>
          <a:xfrm>
            <a:off x="4654608" y="4910138"/>
            <a:ext cx="1882775" cy="349250"/>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3" name="Text Placeholder 19"/>
          <p:cNvSpPr>
            <a:spLocks noGrp="1"/>
          </p:cNvSpPr>
          <p:nvPr>
            <p:ph type="body" sz="quarter" idx="18" hasCustomPrompt="1"/>
          </p:nvPr>
        </p:nvSpPr>
        <p:spPr>
          <a:xfrm>
            <a:off x="6761868" y="4910138"/>
            <a:ext cx="1882775" cy="349250"/>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8" name="Text Placeholder 27"/>
          <p:cNvSpPr>
            <a:spLocks noGrp="1"/>
          </p:cNvSpPr>
          <p:nvPr>
            <p:ph type="body" sz="quarter" idx="19" hasCustomPrompt="1"/>
          </p:nvPr>
        </p:nvSpPr>
        <p:spPr>
          <a:xfrm>
            <a:off x="4346575" y="583436"/>
            <a:ext cx="4298950" cy="1448564"/>
          </a:xfrm>
          <a:prstGeom prst="rect">
            <a:avLst/>
          </a:prstGeom>
        </p:spPr>
        <p:txBody>
          <a:bodyPr vert="horz" lIns="0" tIns="0" rIns="0" bIns="0" anchor="ctr" anchorCtr="0"/>
          <a:lstStyle>
            <a:lvl1pPr marL="0" indent="0">
              <a:buNone/>
              <a:defRPr sz="2000" baseline="0"/>
            </a:lvl1pPr>
          </a:lstStyle>
          <a:p>
            <a:pPr lvl="0"/>
            <a:r>
              <a:rPr lang="en-US"/>
              <a:t>Summary or description text about the slide, charts, data go here.</a:t>
            </a:r>
          </a:p>
        </p:txBody>
      </p:sp>
      <p:sp>
        <p:nvSpPr>
          <p:cNvPr id="30" name="Text Placeholder 29"/>
          <p:cNvSpPr>
            <a:spLocks noGrp="1"/>
          </p:cNvSpPr>
          <p:nvPr>
            <p:ph type="body" sz="quarter" idx="20" hasCustomPrompt="1"/>
          </p:nvPr>
        </p:nvSpPr>
        <p:spPr>
          <a:xfrm>
            <a:off x="468314" y="6114109"/>
            <a:ext cx="3971982" cy="357188"/>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18" name="Title 1"/>
          <p:cNvSpPr>
            <a:spLocks noGrp="1"/>
          </p:cNvSpPr>
          <p:nvPr>
            <p:ph type="title" hasCustomPrompt="1"/>
          </p:nvPr>
        </p:nvSpPr>
        <p:spPr>
          <a:xfrm>
            <a:off x="457200" y="955"/>
            <a:ext cx="3211689" cy="2286633"/>
          </a:xfrm>
        </p:spPr>
        <p:txBody>
          <a:bodyPr/>
          <a:lstStyle/>
          <a:p>
            <a:pPr lvl="0"/>
            <a:r>
              <a:rPr lang="en-US"/>
              <a:t>Data Slide: </a:t>
            </a:r>
            <a:br>
              <a:rPr lang="en-US"/>
            </a:br>
            <a:r>
              <a:rPr lang="en-US"/>
              <a:t>Keep Title Concise</a:t>
            </a:r>
          </a:p>
        </p:txBody>
      </p:sp>
      <p:sp>
        <p:nvSpPr>
          <p:cNvPr id="13" name="TextBox 12"/>
          <p:cNvSpPr txBox="1"/>
          <p:nvPr userDrawn="1"/>
        </p:nvSpPr>
        <p:spPr>
          <a:xfrm>
            <a:off x="4946038" y="6654801"/>
            <a:ext cx="4045186"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Tree>
    <p:extLst>
      <p:ext uri="{BB962C8B-B14F-4D97-AF65-F5344CB8AC3E}">
        <p14:creationId xmlns:p14="http://schemas.microsoft.com/office/powerpoint/2010/main" val="515265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7" name="Text Placeholder 6"/>
          <p:cNvSpPr>
            <a:spLocks noGrp="1"/>
          </p:cNvSpPr>
          <p:nvPr>
            <p:ph type="body" sz="quarter" idx="40"/>
          </p:nvPr>
        </p:nvSpPr>
        <p:spPr>
          <a:xfrm>
            <a:off x="0" y="3302000"/>
            <a:ext cx="9144000" cy="2629648"/>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4" name="Text Placeholder 3"/>
          <p:cNvSpPr>
            <a:spLocks noGrp="1"/>
          </p:cNvSpPr>
          <p:nvPr>
            <p:ph type="body" sz="quarter" idx="18" hasCustomPrompt="1"/>
          </p:nvPr>
        </p:nvSpPr>
        <p:spPr>
          <a:xfrm>
            <a:off x="468312" y="4787664"/>
            <a:ext cx="1336675" cy="922690"/>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4035778"/>
            <a:ext cx="1336675" cy="733072"/>
          </a:xfrm>
          <a:prstGeom prst="rect">
            <a:avLst/>
          </a:prstGeom>
        </p:spPr>
        <p:txBody>
          <a:bodyPr vert="horz" lIns="0" tIns="0" rIns="0" bIns="0"/>
          <a:lstStyle>
            <a:lvl1pPr marL="0" indent="0" algn="ctr">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4" name="Text Placeholder 3"/>
          <p:cNvSpPr>
            <a:spLocks noGrp="1"/>
          </p:cNvSpPr>
          <p:nvPr>
            <p:ph type="body" sz="quarter" idx="20" hasCustomPrompt="1"/>
          </p:nvPr>
        </p:nvSpPr>
        <p:spPr>
          <a:xfrm>
            <a:off x="2160705" y="4787664"/>
            <a:ext cx="1336675" cy="922690"/>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0" name="Text Placeholder 17"/>
          <p:cNvSpPr>
            <a:spLocks noGrp="1"/>
          </p:cNvSpPr>
          <p:nvPr>
            <p:ph type="body" sz="quarter" idx="21" hasCustomPrompt="1"/>
          </p:nvPr>
        </p:nvSpPr>
        <p:spPr>
          <a:xfrm>
            <a:off x="2160706" y="4035778"/>
            <a:ext cx="1336675" cy="733072"/>
          </a:xfrm>
          <a:prstGeom prst="rect">
            <a:avLst/>
          </a:prstGeom>
        </p:spPr>
        <p:txBody>
          <a:bodyPr vert="horz" lIns="0" tIns="0" rIns="0" bIns="0"/>
          <a:lstStyle>
            <a:lvl1pPr marL="0" indent="0" algn="ctr">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1" name="Text Placeholder 3"/>
          <p:cNvSpPr>
            <a:spLocks noGrp="1"/>
          </p:cNvSpPr>
          <p:nvPr>
            <p:ph type="body" sz="quarter" idx="22" hasCustomPrompt="1"/>
          </p:nvPr>
        </p:nvSpPr>
        <p:spPr>
          <a:xfrm>
            <a:off x="3901075" y="4787664"/>
            <a:ext cx="1336675" cy="922690"/>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2" name="Text Placeholder 17"/>
          <p:cNvSpPr>
            <a:spLocks noGrp="1"/>
          </p:cNvSpPr>
          <p:nvPr>
            <p:ph type="body" sz="quarter" idx="23" hasCustomPrompt="1"/>
          </p:nvPr>
        </p:nvSpPr>
        <p:spPr>
          <a:xfrm>
            <a:off x="3901076" y="4035778"/>
            <a:ext cx="1336675" cy="733072"/>
          </a:xfrm>
          <a:prstGeom prst="rect">
            <a:avLst/>
          </a:prstGeom>
        </p:spPr>
        <p:txBody>
          <a:bodyPr vert="horz" lIns="0" tIns="0" rIns="0" bIns="0"/>
          <a:lstStyle>
            <a:lvl1pPr marL="0" indent="0" algn="ctr">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3" name="Text Placeholder 3"/>
          <p:cNvSpPr>
            <a:spLocks noGrp="1"/>
          </p:cNvSpPr>
          <p:nvPr>
            <p:ph type="body" sz="quarter" idx="24" hasCustomPrompt="1"/>
          </p:nvPr>
        </p:nvSpPr>
        <p:spPr>
          <a:xfrm>
            <a:off x="5588490" y="4787664"/>
            <a:ext cx="1336675" cy="922690"/>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4" name="Text Placeholder 17"/>
          <p:cNvSpPr>
            <a:spLocks noGrp="1"/>
          </p:cNvSpPr>
          <p:nvPr>
            <p:ph type="body" sz="quarter" idx="25" hasCustomPrompt="1"/>
          </p:nvPr>
        </p:nvSpPr>
        <p:spPr>
          <a:xfrm>
            <a:off x="5588491" y="4035778"/>
            <a:ext cx="1336675" cy="733072"/>
          </a:xfrm>
          <a:prstGeom prst="rect">
            <a:avLst/>
          </a:prstGeom>
        </p:spPr>
        <p:txBody>
          <a:bodyPr vert="horz" lIns="0" tIns="0" rIns="0" bIns="0"/>
          <a:lstStyle>
            <a:lvl1pPr marL="0" indent="0" algn="ctr">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5" name="Text Placeholder 3"/>
          <p:cNvSpPr>
            <a:spLocks noGrp="1"/>
          </p:cNvSpPr>
          <p:nvPr>
            <p:ph type="body" sz="quarter" idx="26" hasCustomPrompt="1"/>
          </p:nvPr>
        </p:nvSpPr>
        <p:spPr>
          <a:xfrm>
            <a:off x="7256745" y="4787664"/>
            <a:ext cx="1336675" cy="922690"/>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6" name="Text Placeholder 17"/>
          <p:cNvSpPr>
            <a:spLocks noGrp="1"/>
          </p:cNvSpPr>
          <p:nvPr>
            <p:ph type="body" sz="quarter" idx="27" hasCustomPrompt="1"/>
          </p:nvPr>
        </p:nvSpPr>
        <p:spPr>
          <a:xfrm>
            <a:off x="7256746" y="4035778"/>
            <a:ext cx="1336675" cy="733072"/>
          </a:xfrm>
          <a:prstGeom prst="rect">
            <a:avLst/>
          </a:prstGeom>
        </p:spPr>
        <p:txBody>
          <a:bodyPr vert="horz" lIns="0" tIns="0" rIns="0" bIns="0"/>
          <a:lstStyle>
            <a:lvl1pPr marL="0" indent="0" algn="ctr">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6" name="Title 1"/>
          <p:cNvSpPr>
            <a:spLocks noGrp="1"/>
          </p:cNvSpPr>
          <p:nvPr>
            <p:ph type="title" hasCustomPrompt="1"/>
          </p:nvPr>
        </p:nvSpPr>
        <p:spPr>
          <a:xfrm>
            <a:off x="457200" y="0"/>
            <a:ext cx="3211689" cy="2289173"/>
          </a:xfrm>
        </p:spPr>
        <p:txBody>
          <a:bodyPr/>
          <a:lstStyle/>
          <a:p>
            <a:pPr lvl="0"/>
            <a:r>
              <a:rPr lang="en-US" dirty="0"/>
              <a:t>Messaging + Blue </a:t>
            </a:r>
            <a:r>
              <a:rPr lang="en-US" dirty="0" err="1"/>
              <a:t>Infographic</a:t>
            </a:r>
            <a:r>
              <a:rPr lang="en-US" dirty="0"/>
              <a:t> Content</a:t>
            </a:r>
          </a:p>
        </p:txBody>
      </p:sp>
      <p:sp>
        <p:nvSpPr>
          <p:cNvPr id="25" name="Picture Placeholder 24"/>
          <p:cNvSpPr>
            <a:spLocks noGrp="1" noChangeAspect="1"/>
          </p:cNvSpPr>
          <p:nvPr>
            <p:ph type="pic" sz="quarter" idx="50" hasCustomPrompt="1"/>
          </p:nvPr>
        </p:nvSpPr>
        <p:spPr>
          <a:xfrm>
            <a:off x="490683" y="2656036"/>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27" name="Picture Placeholder 24"/>
          <p:cNvSpPr>
            <a:spLocks noGrp="1" noChangeAspect="1"/>
          </p:cNvSpPr>
          <p:nvPr>
            <p:ph type="pic" sz="quarter" idx="51" hasCustomPrompt="1"/>
          </p:nvPr>
        </p:nvSpPr>
        <p:spPr>
          <a:xfrm>
            <a:off x="2183076" y="2656036"/>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28" name="Picture Placeholder 24"/>
          <p:cNvSpPr>
            <a:spLocks noGrp="1" noChangeAspect="1"/>
          </p:cNvSpPr>
          <p:nvPr>
            <p:ph type="pic" sz="quarter" idx="52" hasCustomPrompt="1"/>
          </p:nvPr>
        </p:nvSpPr>
        <p:spPr>
          <a:xfrm>
            <a:off x="3923446" y="2656036"/>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29" name="Picture Placeholder 24"/>
          <p:cNvSpPr>
            <a:spLocks noGrp="1" noChangeAspect="1"/>
          </p:cNvSpPr>
          <p:nvPr>
            <p:ph type="pic" sz="quarter" idx="53" hasCustomPrompt="1"/>
          </p:nvPr>
        </p:nvSpPr>
        <p:spPr>
          <a:xfrm>
            <a:off x="5588490" y="2656036"/>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7" name="Picture Placeholder 24"/>
          <p:cNvSpPr>
            <a:spLocks noGrp="1" noChangeAspect="1"/>
          </p:cNvSpPr>
          <p:nvPr>
            <p:ph type="pic" sz="quarter" idx="54" hasCustomPrompt="1"/>
          </p:nvPr>
        </p:nvSpPr>
        <p:spPr>
          <a:xfrm>
            <a:off x="7279116" y="2656036"/>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Tree>
    <p:extLst>
      <p:ext uri="{BB962C8B-B14F-4D97-AF65-F5344CB8AC3E}">
        <p14:creationId xmlns:p14="http://schemas.microsoft.com/office/powerpoint/2010/main" val="1300636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26" name="Rectangle 25"/>
          <p:cNvSpPr/>
          <p:nvPr userDrawn="1"/>
        </p:nvSpPr>
        <p:spPr>
          <a:xfrm>
            <a:off x="0" y="3654425"/>
            <a:ext cx="9144000" cy="32035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hasCustomPrompt="1"/>
          </p:nvPr>
        </p:nvSpPr>
        <p:spPr>
          <a:xfrm>
            <a:off x="0" y="0"/>
            <a:ext cx="9144000" cy="3654425"/>
          </a:xfrm>
          <a:prstGeom prst="rect">
            <a:avLst/>
          </a:prstGeom>
          <a:solidFill>
            <a:schemeClr val="bg1">
              <a:lumMod val="85000"/>
            </a:schemeClr>
          </a:solidFill>
        </p:spPr>
        <p:txBody>
          <a:bodyPr vert="horz"/>
          <a:lstStyle>
            <a:lvl1pPr marL="0" marR="0" indent="0" algn="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4” high)</a:t>
            </a:r>
          </a:p>
          <a:p>
            <a:endParaRPr lang="en-US"/>
          </a:p>
        </p:txBody>
      </p:sp>
      <p:sp>
        <p:nvSpPr>
          <p:cNvPr id="5" name="Rectangle 4"/>
          <p:cNvSpPr/>
          <p:nvPr/>
        </p:nvSpPr>
        <p:spPr>
          <a:xfrm>
            <a:off x="0" y="3654425"/>
            <a:ext cx="9144000" cy="32035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 Placeholder 3"/>
          <p:cNvSpPr>
            <a:spLocks noGrp="1"/>
          </p:cNvSpPr>
          <p:nvPr>
            <p:ph type="body" sz="quarter" idx="18" hasCustomPrompt="1"/>
          </p:nvPr>
        </p:nvSpPr>
        <p:spPr>
          <a:xfrm>
            <a:off x="468312" y="5161586"/>
            <a:ext cx="1336675" cy="922690"/>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8" name="Text Placeholder 17"/>
          <p:cNvSpPr>
            <a:spLocks noGrp="1"/>
          </p:cNvSpPr>
          <p:nvPr>
            <p:ph type="body" sz="quarter" idx="19" hasCustomPrompt="1"/>
          </p:nvPr>
        </p:nvSpPr>
        <p:spPr>
          <a:xfrm>
            <a:off x="468313" y="4409700"/>
            <a:ext cx="1336675" cy="733072"/>
          </a:xfrm>
          <a:prstGeom prst="rect">
            <a:avLst/>
          </a:prstGeom>
        </p:spPr>
        <p:txBody>
          <a:bodyPr vert="horz" lIns="0" tIns="0" rIns="0" bIns="0"/>
          <a:lstStyle>
            <a:lvl1pPr marL="0" indent="0" algn="ctr">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9" name="Text Placeholder 3"/>
          <p:cNvSpPr>
            <a:spLocks noGrp="1"/>
          </p:cNvSpPr>
          <p:nvPr>
            <p:ph type="body" sz="quarter" idx="20" hasCustomPrompt="1"/>
          </p:nvPr>
        </p:nvSpPr>
        <p:spPr>
          <a:xfrm>
            <a:off x="2160705" y="5161586"/>
            <a:ext cx="1336675" cy="922690"/>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0" name="Text Placeholder 17"/>
          <p:cNvSpPr>
            <a:spLocks noGrp="1"/>
          </p:cNvSpPr>
          <p:nvPr>
            <p:ph type="body" sz="quarter" idx="21" hasCustomPrompt="1"/>
          </p:nvPr>
        </p:nvSpPr>
        <p:spPr>
          <a:xfrm>
            <a:off x="2160706" y="4409700"/>
            <a:ext cx="1336675" cy="733072"/>
          </a:xfrm>
          <a:prstGeom prst="rect">
            <a:avLst/>
          </a:prstGeom>
        </p:spPr>
        <p:txBody>
          <a:bodyPr vert="horz" lIns="0" tIns="0" rIns="0" bIns="0"/>
          <a:lstStyle>
            <a:lvl1pPr marL="0" indent="0" algn="ctr">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1" name="Text Placeholder 3"/>
          <p:cNvSpPr>
            <a:spLocks noGrp="1"/>
          </p:cNvSpPr>
          <p:nvPr>
            <p:ph type="body" sz="quarter" idx="22" hasCustomPrompt="1"/>
          </p:nvPr>
        </p:nvSpPr>
        <p:spPr>
          <a:xfrm>
            <a:off x="3901075" y="5161586"/>
            <a:ext cx="1336675" cy="922690"/>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2" name="Text Placeholder 17"/>
          <p:cNvSpPr>
            <a:spLocks noGrp="1"/>
          </p:cNvSpPr>
          <p:nvPr>
            <p:ph type="body" sz="quarter" idx="23" hasCustomPrompt="1"/>
          </p:nvPr>
        </p:nvSpPr>
        <p:spPr>
          <a:xfrm>
            <a:off x="3901076" y="4409700"/>
            <a:ext cx="1336675" cy="733072"/>
          </a:xfrm>
          <a:prstGeom prst="rect">
            <a:avLst/>
          </a:prstGeom>
        </p:spPr>
        <p:txBody>
          <a:bodyPr vert="horz" lIns="0" tIns="0" rIns="0" bIns="0"/>
          <a:lstStyle>
            <a:lvl1pPr marL="0" indent="0" algn="ctr">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3" name="Text Placeholder 3"/>
          <p:cNvSpPr>
            <a:spLocks noGrp="1"/>
          </p:cNvSpPr>
          <p:nvPr>
            <p:ph type="body" sz="quarter" idx="24" hasCustomPrompt="1"/>
          </p:nvPr>
        </p:nvSpPr>
        <p:spPr>
          <a:xfrm>
            <a:off x="5588490" y="5161586"/>
            <a:ext cx="1336675" cy="922690"/>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4" name="Text Placeholder 17"/>
          <p:cNvSpPr>
            <a:spLocks noGrp="1"/>
          </p:cNvSpPr>
          <p:nvPr>
            <p:ph type="body" sz="quarter" idx="25" hasCustomPrompt="1"/>
          </p:nvPr>
        </p:nvSpPr>
        <p:spPr>
          <a:xfrm>
            <a:off x="5588491" y="4409700"/>
            <a:ext cx="1336675" cy="733072"/>
          </a:xfrm>
          <a:prstGeom prst="rect">
            <a:avLst/>
          </a:prstGeom>
        </p:spPr>
        <p:txBody>
          <a:bodyPr vert="horz" lIns="0" tIns="0" rIns="0" bIns="0"/>
          <a:lstStyle>
            <a:lvl1pPr marL="0" indent="0" algn="ctr">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5" name="Text Placeholder 3"/>
          <p:cNvSpPr>
            <a:spLocks noGrp="1"/>
          </p:cNvSpPr>
          <p:nvPr>
            <p:ph type="body" sz="quarter" idx="26" hasCustomPrompt="1"/>
          </p:nvPr>
        </p:nvSpPr>
        <p:spPr>
          <a:xfrm>
            <a:off x="7256745" y="5161586"/>
            <a:ext cx="1336675" cy="922690"/>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6" name="Text Placeholder 17"/>
          <p:cNvSpPr>
            <a:spLocks noGrp="1"/>
          </p:cNvSpPr>
          <p:nvPr>
            <p:ph type="body" sz="quarter" idx="27" hasCustomPrompt="1"/>
          </p:nvPr>
        </p:nvSpPr>
        <p:spPr>
          <a:xfrm>
            <a:off x="7256746" y="4409700"/>
            <a:ext cx="1336675" cy="733072"/>
          </a:xfrm>
          <a:prstGeom prst="rect">
            <a:avLst/>
          </a:prstGeom>
        </p:spPr>
        <p:txBody>
          <a:bodyPr vert="horz" lIns="0" tIns="0" rIns="0" bIns="0"/>
          <a:lstStyle>
            <a:lvl1pPr marL="0" indent="0" algn="ctr">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9" name="Title 1"/>
          <p:cNvSpPr>
            <a:spLocks noGrp="1"/>
          </p:cNvSpPr>
          <p:nvPr>
            <p:ph type="title" hasCustomPrompt="1"/>
          </p:nvPr>
        </p:nvSpPr>
        <p:spPr>
          <a:xfrm>
            <a:off x="457200" y="0"/>
            <a:ext cx="3211689" cy="2289173"/>
          </a:xfrm>
        </p:spPr>
        <p:txBody>
          <a:bodyPr/>
          <a:lstStyle/>
          <a:p>
            <a:pPr lvl="0"/>
            <a:r>
              <a:rPr lang="en-US" dirty="0"/>
              <a:t>Messaging + Blue </a:t>
            </a:r>
            <a:r>
              <a:rPr lang="en-US" dirty="0" err="1"/>
              <a:t>Infographic</a:t>
            </a:r>
            <a:r>
              <a:rPr lang="en-US" dirty="0"/>
              <a:t> Content</a:t>
            </a:r>
          </a:p>
        </p:txBody>
      </p:sp>
      <p:sp>
        <p:nvSpPr>
          <p:cNvPr id="27" name="TextBox 26"/>
          <p:cNvSpPr txBox="1"/>
          <p:nvPr userDrawn="1"/>
        </p:nvSpPr>
        <p:spPr>
          <a:xfrm>
            <a:off x="4946038" y="6654801"/>
            <a:ext cx="4045186"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
        <p:nvSpPr>
          <p:cNvPr id="28" name="Picture Placeholder 24"/>
          <p:cNvSpPr>
            <a:spLocks noGrp="1" noChangeAspect="1"/>
          </p:cNvSpPr>
          <p:nvPr>
            <p:ph type="pic" sz="quarter" idx="50" hasCustomPrompt="1"/>
          </p:nvPr>
        </p:nvSpPr>
        <p:spPr>
          <a:xfrm>
            <a:off x="490683" y="2933022"/>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0" name="Picture Placeholder 24"/>
          <p:cNvSpPr>
            <a:spLocks noGrp="1" noChangeAspect="1"/>
          </p:cNvSpPr>
          <p:nvPr>
            <p:ph type="pic" sz="quarter" idx="51" hasCustomPrompt="1"/>
          </p:nvPr>
        </p:nvSpPr>
        <p:spPr>
          <a:xfrm>
            <a:off x="2183076" y="2933022"/>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1" name="Picture Placeholder 24"/>
          <p:cNvSpPr>
            <a:spLocks noGrp="1" noChangeAspect="1"/>
          </p:cNvSpPr>
          <p:nvPr>
            <p:ph type="pic" sz="quarter" idx="52" hasCustomPrompt="1"/>
          </p:nvPr>
        </p:nvSpPr>
        <p:spPr>
          <a:xfrm>
            <a:off x="3923446" y="2933022"/>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2" name="Picture Placeholder 24"/>
          <p:cNvSpPr>
            <a:spLocks noGrp="1" noChangeAspect="1"/>
          </p:cNvSpPr>
          <p:nvPr>
            <p:ph type="pic" sz="quarter" idx="53" hasCustomPrompt="1"/>
          </p:nvPr>
        </p:nvSpPr>
        <p:spPr>
          <a:xfrm>
            <a:off x="5588490" y="2933022"/>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3" name="Picture Placeholder 24"/>
          <p:cNvSpPr>
            <a:spLocks noGrp="1" noChangeAspect="1"/>
          </p:cNvSpPr>
          <p:nvPr>
            <p:ph type="pic" sz="quarter" idx="54" hasCustomPrompt="1"/>
          </p:nvPr>
        </p:nvSpPr>
        <p:spPr>
          <a:xfrm>
            <a:off x="7279116" y="2933022"/>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Tree>
    <p:extLst>
      <p:ext uri="{BB962C8B-B14F-4D97-AF65-F5344CB8AC3E}">
        <p14:creationId xmlns:p14="http://schemas.microsoft.com/office/powerpoint/2010/main" val="2699925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3654425"/>
          </a:xfrm>
          <a:prstGeom prst="rect">
            <a:avLst/>
          </a:prstGeom>
          <a:solidFill>
            <a:schemeClr val="bg1">
              <a:lumMod val="85000"/>
            </a:schemeClr>
          </a:solidFill>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4” high)</a:t>
            </a:r>
          </a:p>
          <a:p>
            <a:endParaRPr lang="en-US"/>
          </a:p>
        </p:txBody>
      </p:sp>
      <p:sp>
        <p:nvSpPr>
          <p:cNvPr id="7" name="Text Placeholder 6"/>
          <p:cNvSpPr>
            <a:spLocks noGrp="1"/>
          </p:cNvSpPr>
          <p:nvPr>
            <p:ph type="body" sz="quarter" idx="11" hasCustomPrompt="1"/>
          </p:nvPr>
        </p:nvSpPr>
        <p:spPr>
          <a:xfrm>
            <a:off x="455613" y="3959795"/>
            <a:ext cx="8080601" cy="2513584"/>
          </a:xfrm>
          <a:prstGeom prst="rect">
            <a:avLst/>
          </a:prstGeom>
        </p:spPr>
        <p:txBody>
          <a:bodyPr vert="horz" lIns="0" tIns="0" rIns="0" bIns="0"/>
          <a:lstStyle>
            <a:lvl1pPr marL="0" indent="0">
              <a:buNone/>
              <a:defRPr sz="20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Short slide summary</a:t>
            </a:r>
          </a:p>
        </p:txBody>
      </p:sp>
      <p:sp>
        <p:nvSpPr>
          <p:cNvPr id="10" name="Text Placeholder 7"/>
          <p:cNvSpPr>
            <a:spLocks noGrp="1"/>
          </p:cNvSpPr>
          <p:nvPr>
            <p:ph type="body" sz="quarter" idx="14" hasCustomPrompt="1"/>
          </p:nvPr>
        </p:nvSpPr>
        <p:spPr>
          <a:xfrm>
            <a:off x="0" y="3061955"/>
            <a:ext cx="6482080" cy="592470"/>
          </a:xfrm>
          <a:prstGeom prst="rect">
            <a:avLst/>
          </a:prstGeom>
          <a:solidFill>
            <a:schemeClr val="accent1"/>
          </a:solidFill>
        </p:spPr>
        <p:txBody>
          <a:bodyPr vert="horz" wrap="none" lIns="457200" tIns="0" rIns="274320" bIns="0" anchor="ctr" anchorCtr="0">
            <a:no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Title: Content Slide</a:t>
            </a:r>
          </a:p>
        </p:txBody>
      </p:sp>
      <p:sp>
        <p:nvSpPr>
          <p:cNvPr id="5" name="TextBox 4"/>
          <p:cNvSpPr txBox="1"/>
          <p:nvPr userDrawn="1"/>
        </p:nvSpPr>
        <p:spPr>
          <a:xfrm>
            <a:off x="4946038" y="6654801"/>
            <a:ext cx="4045186"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Tree>
    <p:extLst>
      <p:ext uri="{BB962C8B-B14F-4D97-AF65-F5344CB8AC3E}">
        <p14:creationId xmlns:p14="http://schemas.microsoft.com/office/powerpoint/2010/main" val="2939635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9144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715934"/>
            <a:ext cx="3308350" cy="1462617"/>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715934"/>
            <a:ext cx="4642454" cy="1462617"/>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1"/>
            <a:ext cx="9144000" cy="4273551"/>
          </a:xfrm>
          <a:solidFill>
            <a:schemeClr val="bg1">
              <a:lumMod val="95000"/>
            </a:schemeClr>
          </a:solidFill>
        </p:spPr>
        <p:txBody>
          <a:bodyPr/>
          <a:lstStyle>
            <a:lvl1pPr marL="0" indent="0" algn="ctr">
              <a:buNone/>
              <a:defRPr/>
            </a:lvl1pPr>
          </a:lstStyle>
          <a:p>
            <a:r>
              <a:rPr lang="en-US" dirty="0"/>
              <a:t>Insert Photo or Graphic</a:t>
            </a:r>
          </a:p>
        </p:txBody>
      </p:sp>
    </p:spTree>
    <p:extLst>
      <p:ext uri="{BB962C8B-B14F-4D97-AF65-F5344CB8AC3E}">
        <p14:creationId xmlns:p14="http://schemas.microsoft.com/office/powerpoint/2010/main" val="1352170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9144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715934"/>
            <a:ext cx="3308350" cy="1462617"/>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715934"/>
            <a:ext cx="4642454" cy="1462617"/>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2725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777440"/>
            <a:ext cx="4642454"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047368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Title 1"/>
          <p:cNvSpPr>
            <a:spLocks noGrp="1"/>
          </p:cNvSpPr>
          <p:nvPr>
            <p:ph type="title" hasCustomPrompt="1"/>
          </p:nvPr>
        </p:nvSpPr>
        <p:spPr>
          <a:xfrm>
            <a:off x="2910556" y="2413687"/>
            <a:ext cx="6233444" cy="1096282"/>
          </a:xfrm>
          <a:solidFill>
            <a:schemeClr val="accent1">
              <a:alpha val="75000"/>
            </a:schemeClr>
          </a:solidFill>
        </p:spPr>
        <p:txBody>
          <a:bodyPr lIns="182880" tIns="0" rIns="182880" bIns="0" anchor="ctr" anchorCtr="0">
            <a:noAutofit/>
          </a:bodyPr>
          <a:lstStyle>
            <a:lvl1pPr marL="0" indent="0" algn="l">
              <a:defRPr sz="3000" baseline="0"/>
            </a:lvl1pPr>
          </a:lstStyle>
          <a:p>
            <a:r>
              <a:rPr lang="en-US" dirty="0"/>
              <a:t>Title</a:t>
            </a:r>
          </a:p>
        </p:txBody>
      </p:sp>
      <p:sp>
        <p:nvSpPr>
          <p:cNvPr id="4" name="Text Placeholder 3"/>
          <p:cNvSpPr>
            <a:spLocks noGrp="1"/>
          </p:cNvSpPr>
          <p:nvPr>
            <p:ph type="body" sz="quarter" idx="12" hasCustomPrompt="1"/>
          </p:nvPr>
        </p:nvSpPr>
        <p:spPr>
          <a:xfrm>
            <a:off x="2909888" y="3622557"/>
            <a:ext cx="4352925" cy="1282700"/>
          </a:xfrm>
          <a:solidFill>
            <a:schemeClr val="accent1">
              <a:alpha val="75000"/>
            </a:schemeClr>
          </a:solidFill>
        </p:spPr>
        <p:txBody>
          <a:bodyPr lIns="182880" tIns="0" rIns="182880" bIns="0" anchor="ctr" anchorCtr="0">
            <a:normAutofit/>
          </a:bodyPr>
          <a:lstStyle>
            <a:lvl1pPr marL="0" indent="0">
              <a:spcBef>
                <a:spcPts val="0"/>
              </a:spcBef>
              <a:buNone/>
              <a:defRPr sz="1800">
                <a:solidFill>
                  <a:schemeClr val="bg1"/>
                </a:solidFill>
              </a:defRPr>
            </a:lvl1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18FC129B-1687-4840-80AD-6BAF76C4D4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38629943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9144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715934"/>
            <a:ext cx="3308350" cy="1462617"/>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715934"/>
            <a:ext cx="4642454" cy="1462617"/>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479425" y="777440"/>
            <a:ext cx="4642454"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15029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9144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5759695"/>
            <a:ext cx="3308350" cy="641732"/>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5759695"/>
            <a:ext cx="4642454" cy="641732"/>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55368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777440"/>
            <a:ext cx="4642454"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42837939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9144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5759695"/>
            <a:ext cx="3308350" cy="641732"/>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5759695"/>
            <a:ext cx="4642454" cy="641732"/>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777440"/>
            <a:ext cx="4642454"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458882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5" y="674158"/>
            <a:ext cx="2532807" cy="1462617"/>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5" y="4754570"/>
            <a:ext cx="2532807" cy="1462617"/>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0183337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8" y="0"/>
            <a:ext cx="7644653"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347"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9" y="674158"/>
            <a:ext cx="985919" cy="1462617"/>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9289922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8" y="0"/>
            <a:ext cx="8394193"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749807"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2741796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5" y="674158"/>
            <a:ext cx="2532807" cy="1462617"/>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5" y="4754570"/>
            <a:ext cx="2532807" cy="1462617"/>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3864124" y="674157"/>
            <a:ext cx="4642454"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992734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6" y="0"/>
            <a:ext cx="7644384"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1499616"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137038" y="674157"/>
            <a:ext cx="4642454"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
        <p:nvSpPr>
          <p:cNvPr id="14" name="Text Placeholder 7">
            <a:extLst>
              <a:ext uri="{FF2B5EF4-FFF2-40B4-BE49-F238E27FC236}">
                <a16:creationId xmlns:a16="http://schemas.microsoft.com/office/drawing/2014/main" id="{85730B59-1DED-9E4F-BC26-F502C43E7AF5}"/>
              </a:ext>
            </a:extLst>
          </p:cNvPr>
          <p:cNvSpPr>
            <a:spLocks noGrp="1"/>
          </p:cNvSpPr>
          <p:nvPr>
            <p:ph type="body" sz="quarter" idx="51" hasCustomPrompt="1"/>
          </p:nvPr>
        </p:nvSpPr>
        <p:spPr>
          <a:xfrm>
            <a:off x="286049" y="674158"/>
            <a:ext cx="985919" cy="1462617"/>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Tree>
    <p:extLst>
      <p:ext uri="{BB962C8B-B14F-4D97-AF65-F5344CB8AC3E}">
        <p14:creationId xmlns:p14="http://schemas.microsoft.com/office/powerpoint/2010/main" val="20901772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8" y="0"/>
            <a:ext cx="8394192"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74980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387230" y="674157"/>
            <a:ext cx="4642454"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852208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5" y="674158"/>
            <a:ext cx="2532807" cy="1462617"/>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5" y="4754570"/>
            <a:ext cx="2532807" cy="1462617"/>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3864124" y="674157"/>
            <a:ext cx="4642454"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687126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AFF4-3DA3-4EAC-A6B7-4A42CD15D5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20588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1499616"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137038" y="674157"/>
            <a:ext cx="4642454"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
        <p:nvSpPr>
          <p:cNvPr id="14" name="Text Placeholder 7">
            <a:extLst>
              <a:ext uri="{FF2B5EF4-FFF2-40B4-BE49-F238E27FC236}">
                <a16:creationId xmlns:a16="http://schemas.microsoft.com/office/drawing/2014/main" id="{85730B59-1DED-9E4F-BC26-F502C43E7AF5}"/>
              </a:ext>
            </a:extLst>
          </p:cNvPr>
          <p:cNvSpPr>
            <a:spLocks noGrp="1"/>
          </p:cNvSpPr>
          <p:nvPr>
            <p:ph type="body" sz="quarter" idx="51" hasCustomPrompt="1"/>
          </p:nvPr>
        </p:nvSpPr>
        <p:spPr>
          <a:xfrm>
            <a:off x="286049" y="674158"/>
            <a:ext cx="985919" cy="1462617"/>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Tree>
    <p:extLst>
      <p:ext uri="{BB962C8B-B14F-4D97-AF65-F5344CB8AC3E}">
        <p14:creationId xmlns:p14="http://schemas.microsoft.com/office/powerpoint/2010/main" val="115165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74980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387230" y="674157"/>
            <a:ext cx="4642454"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0516884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342900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3429000"/>
            <a:ext cx="5917298" cy="342900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5" y="674158"/>
            <a:ext cx="2532807" cy="1462617"/>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5" y="4754570"/>
            <a:ext cx="2532807" cy="1462617"/>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14285317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6" y="0"/>
            <a:ext cx="7644384" cy="342900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499616" y="3429000"/>
            <a:ext cx="7644384" cy="342900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1499616"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DBEEE6FF-3332-924B-9286-49AF217B9A7A}"/>
              </a:ext>
            </a:extLst>
          </p:cNvPr>
          <p:cNvSpPr>
            <a:spLocks noGrp="1"/>
          </p:cNvSpPr>
          <p:nvPr>
            <p:ph type="body" sz="quarter" idx="51" hasCustomPrompt="1"/>
          </p:nvPr>
        </p:nvSpPr>
        <p:spPr>
          <a:xfrm>
            <a:off x="286049" y="674158"/>
            <a:ext cx="985919" cy="1462617"/>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Tree>
    <p:extLst>
      <p:ext uri="{BB962C8B-B14F-4D97-AF65-F5344CB8AC3E}">
        <p14:creationId xmlns:p14="http://schemas.microsoft.com/office/powerpoint/2010/main" val="39459987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8" y="0"/>
            <a:ext cx="8394192" cy="342900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749808" y="3429000"/>
            <a:ext cx="8394192" cy="342900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74980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11387057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3429000"/>
            <a:ext cx="5917298" cy="342900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5" y="674158"/>
            <a:ext cx="2532807" cy="1462617"/>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5" y="4754570"/>
            <a:ext cx="2532807" cy="1462617"/>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3648971" y="674157"/>
            <a:ext cx="4642454"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5794136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499616" y="3429000"/>
            <a:ext cx="7644384" cy="342900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1499616"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1921885" y="674157"/>
            <a:ext cx="5997450"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
        <p:nvSpPr>
          <p:cNvPr id="12" name="Text Placeholder 7">
            <a:extLst>
              <a:ext uri="{FF2B5EF4-FFF2-40B4-BE49-F238E27FC236}">
                <a16:creationId xmlns:a16="http://schemas.microsoft.com/office/drawing/2014/main" id="{6DB86B59-9282-C849-8423-725C47EEACBF}"/>
              </a:ext>
            </a:extLst>
          </p:cNvPr>
          <p:cNvSpPr>
            <a:spLocks noGrp="1"/>
          </p:cNvSpPr>
          <p:nvPr>
            <p:ph type="body" sz="quarter" idx="51" hasCustomPrompt="1"/>
          </p:nvPr>
        </p:nvSpPr>
        <p:spPr>
          <a:xfrm>
            <a:off x="286049" y="674158"/>
            <a:ext cx="985919" cy="1462617"/>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Tree>
    <p:extLst>
      <p:ext uri="{BB962C8B-B14F-4D97-AF65-F5344CB8AC3E}">
        <p14:creationId xmlns:p14="http://schemas.microsoft.com/office/powerpoint/2010/main" val="22203725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749808" y="3429000"/>
            <a:ext cx="8394192" cy="342900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74980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6454019"/>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1172076" y="674157"/>
            <a:ext cx="6585717" cy="1462617"/>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5922026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Slide - Multipl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68313" y="0"/>
            <a:ext cx="4804728" cy="1622425"/>
          </a:xfrm>
          <a:prstGeom prst="rect">
            <a:avLst/>
          </a:prstGeom>
          <a:solidFill>
            <a:schemeClr val="accent1"/>
          </a:solidFill>
          <a:ln>
            <a:noFill/>
          </a:ln>
          <a:effectLst/>
        </p:spPr>
        <p:txBody>
          <a:bodyPr vert="horz" lIns="182880" tIns="0" rIns="182880" bIns="0" anchor="ctr" anchorCtr="0"/>
          <a:lstStyle>
            <a:lvl1pPr marL="0" indent="0" algn="ctr">
              <a:lnSpc>
                <a:spcPct val="90000"/>
              </a:lnSpc>
              <a:buNone/>
              <a:defRPr sz="3000" baseline="0">
                <a:solidFill>
                  <a:schemeClr val="bg1"/>
                </a:solidFill>
              </a:defRPr>
            </a:lvl1pPr>
          </a:lstStyle>
          <a:p>
            <a:pPr lvl="0"/>
            <a:r>
              <a:rPr lang="en-US"/>
              <a:t>Photo Slide</a:t>
            </a:r>
          </a:p>
        </p:txBody>
      </p:sp>
      <p:sp>
        <p:nvSpPr>
          <p:cNvPr id="11" name="Text Placeholder 27"/>
          <p:cNvSpPr>
            <a:spLocks noGrp="1"/>
          </p:cNvSpPr>
          <p:nvPr>
            <p:ph type="body" sz="quarter" idx="20" hasCustomPrompt="1"/>
          </p:nvPr>
        </p:nvSpPr>
        <p:spPr>
          <a:xfrm>
            <a:off x="468313" y="5435600"/>
            <a:ext cx="4804728" cy="1120862"/>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10" name="Picture Placeholder 2"/>
          <p:cNvSpPr>
            <a:spLocks noGrp="1"/>
          </p:cNvSpPr>
          <p:nvPr>
            <p:ph type="pic" sz="quarter" idx="21" hasCustomPrompt="1"/>
          </p:nvPr>
        </p:nvSpPr>
        <p:spPr>
          <a:xfrm>
            <a:off x="468313" y="1883664"/>
            <a:ext cx="4800600" cy="3328416"/>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4" name="Picture Placeholder 2"/>
          <p:cNvSpPr>
            <a:spLocks noGrp="1"/>
          </p:cNvSpPr>
          <p:nvPr>
            <p:ph type="pic" sz="quarter" idx="22" hasCustomPrompt="1"/>
          </p:nvPr>
        </p:nvSpPr>
        <p:spPr>
          <a:xfrm>
            <a:off x="5541264" y="182880"/>
            <a:ext cx="3136392" cy="3026664"/>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5" name="Picture Placeholder 2"/>
          <p:cNvSpPr>
            <a:spLocks noGrp="1"/>
          </p:cNvSpPr>
          <p:nvPr>
            <p:ph type="pic" sz="quarter" idx="23" hasCustomPrompt="1"/>
          </p:nvPr>
        </p:nvSpPr>
        <p:spPr>
          <a:xfrm>
            <a:off x="5541264" y="3401568"/>
            <a:ext cx="3136392" cy="3154680"/>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TextBox 6"/>
          <p:cNvSpPr txBox="1"/>
          <p:nvPr userDrawn="1"/>
        </p:nvSpPr>
        <p:spPr>
          <a:xfrm>
            <a:off x="4946038" y="6654801"/>
            <a:ext cx="4045186"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Tree>
    <p:extLst>
      <p:ext uri="{BB962C8B-B14F-4D97-AF65-F5344CB8AC3E}">
        <p14:creationId xmlns:p14="http://schemas.microsoft.com/office/powerpoint/2010/main" val="2746993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10" name="TextBox 9"/>
          <p:cNvSpPr txBox="1"/>
          <p:nvPr userDrawn="1"/>
        </p:nvSpPr>
        <p:spPr>
          <a:xfrm>
            <a:off x="3948545" y="3633436"/>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sp>
        <p:nvSpPr>
          <p:cNvPr id="15" name="Text Placeholder 14"/>
          <p:cNvSpPr>
            <a:spLocks noGrp="1"/>
          </p:cNvSpPr>
          <p:nvPr>
            <p:ph type="body" sz="quarter" idx="13" hasCustomPrompt="1"/>
          </p:nvPr>
        </p:nvSpPr>
        <p:spPr>
          <a:xfrm>
            <a:off x="4057389" y="4112557"/>
            <a:ext cx="4015645" cy="254000"/>
          </a:xfrm>
        </p:spPr>
        <p:txBody>
          <a:bodyPr lIns="0" tIns="0" rIns="0" bIns="0" anchor="ctr" anchorCtr="0">
            <a:noAutofit/>
          </a:bodyPr>
          <a:lstStyle>
            <a:lvl1pPr marL="0" indent="0">
              <a:buNone/>
              <a:defRPr sz="1000">
                <a:solidFill>
                  <a:schemeClr val="tx1"/>
                </a:solidFill>
              </a:defRPr>
            </a:lvl1pPr>
          </a:lstStyle>
          <a:p>
            <a:pPr lvl="0"/>
            <a:r>
              <a:rPr lang="en-US"/>
              <a:t>Publication number</a:t>
            </a:r>
          </a:p>
        </p:txBody>
      </p:sp>
      <p:sp>
        <p:nvSpPr>
          <p:cNvPr id="17" name="Text Placeholder 7"/>
          <p:cNvSpPr>
            <a:spLocks noGrp="1"/>
          </p:cNvSpPr>
          <p:nvPr>
            <p:ph type="body" sz="quarter" idx="14" hasCustomPrompt="1"/>
          </p:nvPr>
        </p:nvSpPr>
        <p:spPr>
          <a:xfrm>
            <a:off x="3948545" y="2390909"/>
            <a:ext cx="5195455" cy="759182"/>
          </a:xfrm>
          <a:prstGeom prst="rect">
            <a:avLst/>
          </a:prstGeom>
          <a:noFill/>
        </p:spPr>
        <p:txBody>
          <a:bodyPr vert="horz" wrap="square" lIns="0" tIns="0" rIns="457200" bIns="91440" anchor="ctr" anchorCtr="0">
            <a:normAutofit/>
          </a:bodyPr>
          <a:lstStyle>
            <a:lvl1pPr marL="0" indent="0" algn="l">
              <a:lnSpc>
                <a:spcPct val="110000"/>
              </a:lnSpc>
              <a:buNone/>
              <a:defRPr sz="4000" baseline="0">
                <a:solidFill>
                  <a:srgbClr val="333333"/>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Q&amp;A or Thank you</a:t>
            </a:r>
          </a:p>
        </p:txBody>
      </p:sp>
      <p:cxnSp>
        <p:nvCxnSpPr>
          <p:cNvPr id="16" name="Straight Connector 15"/>
          <p:cNvCxnSpPr/>
          <p:nvPr userDrawn="1"/>
        </p:nvCxnSpPr>
        <p:spPr>
          <a:xfrm>
            <a:off x="3948545" y="3381103"/>
            <a:ext cx="4726213" cy="0"/>
          </a:xfrm>
          <a:prstGeom prst="line">
            <a:avLst/>
          </a:prstGeom>
          <a:effectLst/>
        </p:spPr>
        <p:style>
          <a:lnRef idx="2">
            <a:schemeClr val="accent1"/>
          </a:lnRef>
          <a:fillRef idx="0">
            <a:schemeClr val="accent1"/>
          </a:fillRef>
          <a:effectRef idx="1">
            <a:schemeClr val="accent1"/>
          </a:effectRef>
          <a:fontRef idx="minor">
            <a:schemeClr val="tx1"/>
          </a:fontRef>
        </p:style>
      </p:cxnSp>
      <p:pic>
        <p:nvPicPr>
          <p:cNvPr id="14" name="Graphic 13">
            <a:extLst>
              <a:ext uri="{FF2B5EF4-FFF2-40B4-BE49-F238E27FC236}">
                <a16:creationId xmlns:a16="http://schemas.microsoft.com/office/drawing/2014/main" id="{5430EE05-130A-EF4D-8CAF-9F4332FAAE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5727700"/>
            <a:ext cx="2413000" cy="1130300"/>
          </a:xfrm>
          <a:prstGeom prst="rect">
            <a:avLst/>
          </a:prstGeom>
        </p:spPr>
      </p:pic>
    </p:spTree>
    <p:extLst>
      <p:ext uri="{BB962C8B-B14F-4D97-AF65-F5344CB8AC3E}">
        <p14:creationId xmlns:p14="http://schemas.microsoft.com/office/powerpoint/2010/main" val="299823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6858000"/>
          </a:xfrm>
          <a:prstGeom prst="rect">
            <a:avLst/>
          </a:prstGeom>
        </p:spPr>
      </p:pic>
      <p:sp>
        <p:nvSpPr>
          <p:cNvPr id="13" name="Title 1"/>
          <p:cNvSpPr>
            <a:spLocks noGrp="1"/>
          </p:cNvSpPr>
          <p:nvPr>
            <p:ph type="title" hasCustomPrompt="1"/>
          </p:nvPr>
        </p:nvSpPr>
        <p:spPr>
          <a:xfrm>
            <a:off x="2910556" y="2413687"/>
            <a:ext cx="6233444" cy="1096282"/>
          </a:xfrm>
          <a:solidFill>
            <a:schemeClr val="accent1">
              <a:alpha val="75000"/>
            </a:schemeClr>
          </a:solidFill>
        </p:spPr>
        <p:txBody>
          <a:bodyPr lIns="182880" tIns="0" rIns="182880" bIns="0" anchor="ctr" anchorCtr="0">
            <a:noAutofit/>
          </a:bodyPr>
          <a:lstStyle>
            <a:lvl1pPr marL="0" indent="0" algn="l">
              <a:defRPr sz="3000" baseline="0"/>
            </a:lvl1pPr>
          </a:lstStyle>
          <a:p>
            <a:r>
              <a:rPr lang="en-US" dirty="0"/>
              <a:t>Title</a:t>
            </a:r>
          </a:p>
        </p:txBody>
      </p:sp>
      <p:sp>
        <p:nvSpPr>
          <p:cNvPr id="4" name="Text Placeholder 3"/>
          <p:cNvSpPr>
            <a:spLocks noGrp="1"/>
          </p:cNvSpPr>
          <p:nvPr>
            <p:ph type="body" sz="quarter" idx="12" hasCustomPrompt="1"/>
          </p:nvPr>
        </p:nvSpPr>
        <p:spPr>
          <a:xfrm>
            <a:off x="2909888" y="3622557"/>
            <a:ext cx="4352925" cy="1282700"/>
          </a:xfrm>
          <a:solidFill>
            <a:schemeClr val="accent1">
              <a:alpha val="75000"/>
            </a:schemeClr>
          </a:solidFill>
        </p:spPr>
        <p:txBody>
          <a:bodyPr lIns="182880" tIns="0" rIns="182880" bIns="0" anchor="ctr" anchorCtr="0">
            <a:normAutofit/>
          </a:bodyPr>
          <a:lstStyle>
            <a:lvl1pPr marL="0" indent="0">
              <a:spcBef>
                <a:spcPts val="0"/>
              </a:spcBef>
              <a:buNone/>
              <a:defRPr sz="1800">
                <a:solidFill>
                  <a:schemeClr val="bg1"/>
                </a:solidFill>
              </a:defRPr>
            </a:lvl1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C169BC4F-AD20-A74A-9E02-5414D7367A4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3808415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0" name="TextBox 9"/>
          <p:cNvSpPr txBox="1"/>
          <p:nvPr userDrawn="1"/>
        </p:nvSpPr>
        <p:spPr>
          <a:xfrm>
            <a:off x="3948545" y="3633436"/>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sp>
        <p:nvSpPr>
          <p:cNvPr id="15" name="Text Placeholder 14"/>
          <p:cNvSpPr>
            <a:spLocks noGrp="1"/>
          </p:cNvSpPr>
          <p:nvPr>
            <p:ph type="body" sz="quarter" idx="13" hasCustomPrompt="1"/>
          </p:nvPr>
        </p:nvSpPr>
        <p:spPr>
          <a:xfrm>
            <a:off x="4057389" y="4112557"/>
            <a:ext cx="4015645" cy="254000"/>
          </a:xfrm>
        </p:spPr>
        <p:txBody>
          <a:bodyPr lIns="0" tIns="0" rIns="0" bIns="0" anchor="ctr" anchorCtr="0">
            <a:noAutofit/>
          </a:bodyPr>
          <a:lstStyle>
            <a:lvl1pPr marL="0" indent="0">
              <a:buNone/>
              <a:defRPr sz="1000">
                <a:solidFill>
                  <a:schemeClr val="tx1"/>
                </a:solidFill>
              </a:defRPr>
            </a:lvl1pPr>
          </a:lstStyle>
          <a:p>
            <a:pPr lvl="0"/>
            <a:r>
              <a:rPr lang="en-US"/>
              <a:t>Publication number</a:t>
            </a:r>
          </a:p>
        </p:txBody>
      </p:sp>
      <p:sp>
        <p:nvSpPr>
          <p:cNvPr id="17" name="Text Placeholder 7"/>
          <p:cNvSpPr>
            <a:spLocks noGrp="1"/>
          </p:cNvSpPr>
          <p:nvPr>
            <p:ph type="body" sz="quarter" idx="14" hasCustomPrompt="1"/>
          </p:nvPr>
        </p:nvSpPr>
        <p:spPr>
          <a:xfrm>
            <a:off x="3948545" y="2390909"/>
            <a:ext cx="5195455" cy="759182"/>
          </a:xfrm>
          <a:prstGeom prst="rect">
            <a:avLst/>
          </a:prstGeom>
          <a:noFill/>
        </p:spPr>
        <p:txBody>
          <a:bodyPr vert="horz" wrap="square" lIns="0" tIns="0" rIns="457200" bIns="91440" anchor="ctr" anchorCtr="0">
            <a:normAutofit/>
          </a:bodyPr>
          <a:lstStyle>
            <a:lvl1pPr marL="0" indent="0" algn="l">
              <a:lnSpc>
                <a:spcPct val="110000"/>
              </a:lnSpc>
              <a:buNone/>
              <a:defRPr sz="4000" baseline="0">
                <a:solidFill>
                  <a:srgbClr val="333333"/>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Q&amp;A or Thank you</a:t>
            </a:r>
          </a:p>
        </p:txBody>
      </p:sp>
      <p:cxnSp>
        <p:nvCxnSpPr>
          <p:cNvPr id="16" name="Straight Connector 15"/>
          <p:cNvCxnSpPr/>
          <p:nvPr userDrawn="1"/>
        </p:nvCxnSpPr>
        <p:spPr>
          <a:xfrm>
            <a:off x="3948545" y="3381103"/>
            <a:ext cx="4726213" cy="0"/>
          </a:xfrm>
          <a:prstGeom prst="line">
            <a:avLst/>
          </a:prstGeom>
          <a:effectLst/>
        </p:spPr>
        <p:style>
          <a:lnRef idx="2">
            <a:schemeClr val="accent1"/>
          </a:lnRef>
          <a:fillRef idx="0">
            <a:schemeClr val="accent1"/>
          </a:fillRef>
          <a:effectRef idx="1">
            <a:schemeClr val="accent1"/>
          </a:effectRef>
          <a:fontRef idx="minor">
            <a:schemeClr val="tx1"/>
          </a:fontRef>
        </p:style>
      </p:cxnSp>
      <p:pic>
        <p:nvPicPr>
          <p:cNvPr id="14" name="Graphic 13">
            <a:extLst>
              <a:ext uri="{FF2B5EF4-FFF2-40B4-BE49-F238E27FC236}">
                <a16:creationId xmlns:a16="http://schemas.microsoft.com/office/drawing/2014/main" id="{5430EE05-130A-EF4D-8CAF-9F4332FAAE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5727700"/>
            <a:ext cx="2413000" cy="1130300"/>
          </a:xfrm>
          <a:prstGeom prst="rect">
            <a:avLst/>
          </a:prstGeom>
        </p:spPr>
      </p:pic>
      <p:sp>
        <p:nvSpPr>
          <p:cNvPr id="7" name="TextBox 6">
            <a:extLst>
              <a:ext uri="{FF2B5EF4-FFF2-40B4-BE49-F238E27FC236}">
                <a16:creationId xmlns:a16="http://schemas.microsoft.com/office/drawing/2014/main" id="{906501CB-6F3F-3642-9CCA-46938330F06F}"/>
              </a:ext>
            </a:extLst>
          </p:cNvPr>
          <p:cNvSpPr txBox="1"/>
          <p:nvPr userDrawn="1"/>
        </p:nvSpPr>
        <p:spPr>
          <a:xfrm>
            <a:off x="153515" y="5563703"/>
            <a:ext cx="5580695" cy="1200329"/>
          </a:xfrm>
          <a:prstGeom prst="rect">
            <a:avLst/>
          </a:prstGeom>
          <a:noFill/>
        </p:spPr>
        <p:txBody>
          <a:bodyPr wrap="square" rtlCol="0">
            <a:spAutoFit/>
          </a:bodyPr>
          <a:lstStyle/>
          <a:p>
            <a:r>
              <a:rPr lang="en-US" sz="900" dirty="0"/>
              <a:t>This work was authored </a:t>
            </a:r>
            <a:r>
              <a:rPr lang="en-US" sz="900" dirty="0">
                <a:solidFill>
                  <a:srgbClr val="FF0000"/>
                </a:solidFill>
              </a:rPr>
              <a:t>[in part]</a:t>
            </a:r>
            <a:r>
              <a:rPr lang="en-US" sz="900" dirty="0"/>
              <a:t> by the National Renewable Energy Laboratory, operated by Alliance for Sustainable Energy, LLC, for the U.S. Department of Energy (DOE) under Contract No. DE-AC36-08GO28308. Funding provided by </a:t>
            </a:r>
            <a:r>
              <a:rPr lang="en-US" sz="9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9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900" dirty="0">
              <a:solidFill>
                <a:schemeClr val="tx1"/>
              </a:solidFill>
            </a:endParaRPr>
          </a:p>
        </p:txBody>
      </p:sp>
      <p:grpSp>
        <p:nvGrpSpPr>
          <p:cNvPr id="8" name="Group 7">
            <a:extLst>
              <a:ext uri="{FF2B5EF4-FFF2-40B4-BE49-F238E27FC236}">
                <a16:creationId xmlns:a16="http://schemas.microsoft.com/office/drawing/2014/main" id="{29179F27-A13C-E54C-AF43-6ABCCEAA676D}"/>
              </a:ext>
            </a:extLst>
          </p:cNvPr>
          <p:cNvGrpSpPr/>
          <p:nvPr userDrawn="1"/>
        </p:nvGrpSpPr>
        <p:grpSpPr>
          <a:xfrm>
            <a:off x="1206010" y="4651557"/>
            <a:ext cx="1200990" cy="891562"/>
            <a:chOff x="2576623" y="33912667"/>
            <a:chExt cx="2971800" cy="2206133"/>
          </a:xfrm>
        </p:grpSpPr>
        <p:sp>
          <p:nvSpPr>
            <p:cNvPr id="9" name="Rounded Rectangular Callout 8">
              <a:extLst>
                <a:ext uri="{FF2B5EF4-FFF2-40B4-BE49-F238E27FC236}">
                  <a16:creationId xmlns:a16="http://schemas.microsoft.com/office/drawing/2014/main" id="{56E60C60-E87B-544B-822B-0E3EEC3A8A4D}"/>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ED896981-3F81-854B-8DB3-199ABBF83CF6}"/>
                </a:ext>
              </a:extLst>
            </p:cNvPr>
            <p:cNvSpPr txBox="1"/>
            <p:nvPr/>
          </p:nvSpPr>
          <p:spPr>
            <a:xfrm>
              <a:off x="2662702" y="34195673"/>
              <a:ext cx="2885721" cy="1789714"/>
            </a:xfrm>
            <a:prstGeom prst="rect">
              <a:avLst/>
            </a:prstGeom>
            <a:noFill/>
          </p:spPr>
          <p:txBody>
            <a:bodyPr wrap="square" rtlCol="0">
              <a:spAutoFit/>
            </a:bodyPr>
            <a:lstStyle/>
            <a:p>
              <a:r>
                <a:rPr lang="en-US" sz="1000" dirty="0">
                  <a:solidFill>
                    <a:srgbClr val="FF0000"/>
                  </a:solidFill>
                </a:rPr>
                <a:t>Insert the words “in part” if this work includes </a:t>
              </a:r>
              <a:br>
                <a:rPr lang="en-US" sz="1000" dirty="0">
                  <a:solidFill>
                    <a:srgbClr val="FF0000"/>
                  </a:solidFill>
                </a:rPr>
              </a:br>
              <a:r>
                <a:rPr lang="en-US" sz="1000" dirty="0">
                  <a:solidFill>
                    <a:srgbClr val="FF0000"/>
                  </a:solidFill>
                </a:rPr>
                <a:t>non-NREL authors.</a:t>
              </a:r>
            </a:p>
            <a:p>
              <a:pPr algn="l"/>
              <a:r>
                <a:rPr lang="en-US" sz="100" dirty="0">
                  <a:solidFill>
                    <a:srgbClr val="FF0000"/>
                  </a:solidFill>
                </a:rPr>
                <a:t>.</a:t>
              </a:r>
            </a:p>
          </p:txBody>
        </p:sp>
      </p:grpSp>
      <p:grpSp>
        <p:nvGrpSpPr>
          <p:cNvPr id="12" name="Group 11">
            <a:extLst>
              <a:ext uri="{FF2B5EF4-FFF2-40B4-BE49-F238E27FC236}">
                <a16:creationId xmlns:a16="http://schemas.microsoft.com/office/drawing/2014/main" id="{F6062485-EA9C-AB41-86DA-5715EDF5F6F8}"/>
              </a:ext>
            </a:extLst>
          </p:cNvPr>
          <p:cNvGrpSpPr/>
          <p:nvPr userDrawn="1"/>
        </p:nvGrpSpPr>
        <p:grpSpPr>
          <a:xfrm>
            <a:off x="3459494" y="4563992"/>
            <a:ext cx="2316254" cy="1215855"/>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DBFE141A-1886-9241-AB36-238FB39CD11B}"/>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8" name="TextBox 17">
              <a:extLst>
                <a:ext uri="{FF2B5EF4-FFF2-40B4-BE49-F238E27FC236}">
                  <a16:creationId xmlns:a16="http://schemas.microsoft.com/office/drawing/2014/main" id="{91DFCAAD-0E48-A143-8FDA-A648E72F70FA}"/>
                </a:ext>
              </a:extLst>
            </p:cNvPr>
            <p:cNvSpPr txBox="1"/>
            <p:nvPr/>
          </p:nvSpPr>
          <p:spPr>
            <a:xfrm>
              <a:off x="29149" y="33394988"/>
              <a:ext cx="5307072" cy="2627452"/>
            </a:xfrm>
            <a:prstGeom prst="rect">
              <a:avLst/>
            </a:prstGeom>
            <a:grpFill/>
          </p:spPr>
          <p:txBody>
            <a:bodyPr wrap="square" rtlCol="0">
              <a:spAutoFit/>
            </a:bodyPr>
            <a:lstStyle/>
            <a:p>
              <a:r>
                <a:rPr lang="en-US" sz="900" dirty="0">
                  <a:solidFill>
                    <a:srgbClr val="FF0000"/>
                  </a:solidFill>
                </a:rPr>
                <a:t>Edit the red bracketed text as appropriate with the applicable DOE office(s) and program office(s) that sponsored the work and/or add other funding as needed.  For non-EERE funding, see </a:t>
              </a:r>
              <a:r>
                <a:rPr lang="en-US" sz="900" u="sng" dirty="0">
                  <a:solidFill>
                    <a:srgbClr val="FF0000"/>
                  </a:solidFill>
                  <a:hlinkClick r:id="rId4"/>
                </a:rPr>
                <a:t>https://thesource.nrel.gov/publishing/disclaimers.html</a:t>
              </a:r>
              <a:endParaRPr lang="en-US" sz="200" i="0" dirty="0">
                <a:solidFill>
                  <a:srgbClr val="FF0000"/>
                </a:solidFill>
              </a:endParaRPr>
            </a:p>
          </p:txBody>
        </p:sp>
      </p:grpSp>
    </p:spTree>
    <p:extLst>
      <p:ext uri="{BB962C8B-B14F-4D97-AF65-F5344CB8AC3E}">
        <p14:creationId xmlns:p14="http://schemas.microsoft.com/office/powerpoint/2010/main" val="4052135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Blue Backgrou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96062D2-C6E2-F64C-8BE6-1DDB0D8A27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1" name="Text Placeholder 7"/>
          <p:cNvSpPr>
            <a:spLocks noGrp="1"/>
          </p:cNvSpPr>
          <p:nvPr>
            <p:ph type="body" sz="quarter" idx="11" hasCustomPrompt="1"/>
          </p:nvPr>
        </p:nvSpPr>
        <p:spPr>
          <a:xfrm>
            <a:off x="2929034" y="2414453"/>
            <a:ext cx="6214966"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Text Placeholder 14"/>
          <p:cNvSpPr>
            <a:spLocks noGrp="1"/>
          </p:cNvSpPr>
          <p:nvPr>
            <p:ph type="body" sz="quarter" idx="12" hasCustomPrompt="1"/>
          </p:nvPr>
        </p:nvSpPr>
        <p:spPr>
          <a:xfrm>
            <a:off x="2929034" y="3654413"/>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598C41F3-39FB-AB41-808B-38EA9C03030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60051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4123871" cy="1243013"/>
          </a:xfrm>
          <a:prstGeom prst="rect">
            <a:avLst/>
          </a:prstGeom>
          <a:solidFill>
            <a:srgbClr val="0079C1"/>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
        <p:nvSpPr>
          <p:cNvPr id="8" name="Text Placeholder 7"/>
          <p:cNvSpPr>
            <a:spLocks noGrp="1"/>
          </p:cNvSpPr>
          <p:nvPr>
            <p:ph type="body" sz="quarter" idx="10"/>
          </p:nvPr>
        </p:nvSpPr>
        <p:spPr>
          <a:xfrm>
            <a:off x="446087" y="1469118"/>
            <a:ext cx="8371341" cy="4853668"/>
          </a:xfrm>
          <a:prstGeom prst="rect">
            <a:avLst/>
          </a:prstGeom>
        </p:spPr>
        <p:txBody>
          <a:bodyPr vert="horz"/>
          <a:lstStyle>
            <a:lvl1pPr>
              <a:defRPr sz="2600"/>
            </a:lvl1pPr>
            <a:lvl2pPr>
              <a:defRPr sz="2400"/>
            </a:lvl2pPr>
            <a:lvl3pPr>
              <a:defRPr sz="20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4946038" y="6654801"/>
            <a:ext cx="4045186"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Tree>
    <p:extLst>
      <p:ext uri="{BB962C8B-B14F-4D97-AF65-F5344CB8AC3E}">
        <p14:creationId xmlns:p14="http://schemas.microsoft.com/office/powerpoint/2010/main" val="217365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7323221" cy="868947"/>
          </a:xfrm>
          <a:prstGeom prst="rect">
            <a:avLst/>
          </a:prstGeom>
          <a:solidFill>
            <a:srgbClr val="0079C1"/>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
        <p:nvSpPr>
          <p:cNvPr id="8" name="Text Placeholder 7"/>
          <p:cNvSpPr>
            <a:spLocks noGrp="1"/>
          </p:cNvSpPr>
          <p:nvPr>
            <p:ph type="body" sz="quarter" idx="10"/>
          </p:nvPr>
        </p:nvSpPr>
        <p:spPr>
          <a:xfrm>
            <a:off x="446087" y="1136316"/>
            <a:ext cx="8371341" cy="5186470"/>
          </a:xfrm>
          <a:prstGeom prst="rect">
            <a:avLst/>
          </a:prstGeom>
        </p:spPr>
        <p:txBody>
          <a:bodyPr vert="horz"/>
          <a:lstStyle>
            <a:lvl1pPr>
              <a:defRPr sz="2600"/>
            </a:lvl1pPr>
            <a:lvl2pPr>
              <a:defRPr sz="2400"/>
            </a:lvl2pPr>
            <a:lvl3pPr>
              <a:defRPr sz="20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4946038" y="6654801"/>
            <a:ext cx="4045186"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Tree>
    <p:extLst>
      <p:ext uri="{BB962C8B-B14F-4D97-AF65-F5344CB8AC3E}">
        <p14:creationId xmlns:p14="http://schemas.microsoft.com/office/powerpoint/2010/main" val="136581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7286" y="0"/>
            <a:ext cx="8309428" cy="868947"/>
          </a:xfrm>
          <a:prstGeom prst="rect">
            <a:avLst/>
          </a:prstGeom>
          <a:solidFill>
            <a:schemeClr val="accent1"/>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
        <p:nvSpPr>
          <p:cNvPr id="3" name="TextBox 2"/>
          <p:cNvSpPr txBox="1"/>
          <p:nvPr userDrawn="1"/>
        </p:nvSpPr>
        <p:spPr>
          <a:xfrm>
            <a:off x="4946038" y="6654801"/>
            <a:ext cx="4045186"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Tree>
    <p:extLst>
      <p:ext uri="{BB962C8B-B14F-4D97-AF65-F5344CB8AC3E}">
        <p14:creationId xmlns:p14="http://schemas.microsoft.com/office/powerpoint/2010/main" val="31539182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
            <a:ext cx="4096657" cy="1243011"/>
          </a:xfrm>
          <a:prstGeom prst="rect">
            <a:avLst/>
          </a:prstGeom>
          <a:solidFill>
            <a:schemeClr val="accent1"/>
          </a:solidFill>
        </p:spPr>
        <p:txBody>
          <a:bodyPr vert="horz" lIns="274320" tIns="0" rIns="27432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371600"/>
            <a:ext cx="82296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038922"/>
      </p:ext>
    </p:extLst>
  </p:cSld>
  <p:clrMap bg1="lt1" tx1="dk1" bg2="lt2" tx2="dk2" accent1="accent1" accent2="accent2" accent3="accent3" accent4="accent4" accent5="accent5" accent6="accent6" hlink="hlink" folHlink="folHlink"/>
  <p:sldLayoutIdLst>
    <p:sldLayoutId id="2147483812" r:id="rId1"/>
    <p:sldLayoutId id="2147483795" r:id="rId2"/>
    <p:sldLayoutId id="2147483807" r:id="rId3"/>
    <p:sldLayoutId id="2147483846" r:id="rId4"/>
    <p:sldLayoutId id="2147483813" r:id="rId5"/>
    <p:sldLayoutId id="2147483806" r:id="rId6"/>
    <p:sldLayoutId id="2147483780" r:id="rId7"/>
    <p:sldLayoutId id="2147483786" r:id="rId8"/>
    <p:sldLayoutId id="2147483792" r:id="rId9"/>
    <p:sldLayoutId id="2147483844" r:id="rId10"/>
    <p:sldLayoutId id="2147483796" r:id="rId11"/>
    <p:sldLayoutId id="2147483845"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746" r:id="rId21"/>
    <p:sldLayoutId id="2147483805" r:id="rId22"/>
    <p:sldLayoutId id="2147483740" r:id="rId23"/>
    <p:sldLayoutId id="2147483747" r:id="rId24"/>
    <p:sldLayoutId id="2147483801" r:id="rId25"/>
    <p:sldLayoutId id="2147483765" r:id="rId26"/>
    <p:sldLayoutId id="2147483770" r:id="rId27"/>
    <p:sldLayoutId id="2147483822" r:id="rId28"/>
    <p:sldLayoutId id="2147483823" r:id="rId29"/>
    <p:sldLayoutId id="2147483824" r:id="rId30"/>
    <p:sldLayoutId id="2147483825" r:id="rId31"/>
    <p:sldLayoutId id="2147483826" r:id="rId32"/>
    <p:sldLayoutId id="2147483827" r:id="rId33"/>
    <p:sldLayoutId id="2147483828" r:id="rId34"/>
    <p:sldLayoutId id="2147483834" r:id="rId35"/>
    <p:sldLayoutId id="2147483829" r:id="rId36"/>
    <p:sldLayoutId id="2147483835" r:id="rId37"/>
    <p:sldLayoutId id="2147483836" r:id="rId38"/>
    <p:sldLayoutId id="2147483837" r:id="rId39"/>
    <p:sldLayoutId id="2147483838" r:id="rId40"/>
    <p:sldLayoutId id="2147483839" r:id="rId41"/>
    <p:sldLayoutId id="2147483831" r:id="rId42"/>
    <p:sldLayoutId id="2147483840" r:id="rId43"/>
    <p:sldLayoutId id="2147483841" r:id="rId44"/>
    <p:sldLayoutId id="2147483832" r:id="rId45"/>
    <p:sldLayoutId id="2147483842" r:id="rId46"/>
    <p:sldLayoutId id="2147483843" r:id="rId47"/>
    <p:sldLayoutId id="2147483779" r:id="rId48"/>
    <p:sldLayoutId id="2147483833" r:id="rId49"/>
    <p:sldLayoutId id="2147483781" r:id="rId50"/>
  </p:sldLayoutIdLst>
  <p:txStyles>
    <p:titleStyle>
      <a:lvl1pPr algn="ctr" defTabSz="457200" rtl="0" eaLnBrk="1" latinLnBrk="0" hangingPunct="1">
        <a:lnSpc>
          <a:spcPct val="90000"/>
        </a:lnSpc>
        <a:spcBef>
          <a:spcPct val="0"/>
        </a:spcBef>
        <a:buNone/>
        <a:defRPr sz="3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430.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hyperlink" Target="https://www.census.gov/programs-surveys/sis/2020census/2020-resources/2020-maps/understanding-us-pop-hs.html" TargetMode="External"/><Relationship Id="rId2" Type="http://schemas.openxmlformats.org/officeDocument/2006/relationships/hyperlink" Target="https://www.nrel.gov/flatirons-campus/" TargetMode="External"/><Relationship Id="rId1" Type="http://schemas.openxmlformats.org/officeDocument/2006/relationships/slideLayout" Target="../slideLayouts/slideLayout8.xml"/><Relationship Id="rId4" Type="http://schemas.openxmlformats.org/officeDocument/2006/relationships/hyperlink" Target="https://thesource.nrel.gov/flatirons-251-renova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73.png"/><Relationship Id="rId4" Type="http://schemas.microsoft.com/office/2007/relationships/hdphoto" Target="../media/hdphoto2.wdp"/><Relationship Id="rId9" Type="http://schemas.openxmlformats.org/officeDocument/2006/relationships/image" Target="../media/image62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5.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notesSlide" Target="../notesSlides/notesSlide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6E54-7DCF-E342-BFED-BFEE8CC2AFFC}"/>
              </a:ext>
            </a:extLst>
          </p:cNvPr>
          <p:cNvSpPr>
            <a:spLocks noGrp="1"/>
          </p:cNvSpPr>
          <p:nvPr>
            <p:ph type="title"/>
          </p:nvPr>
        </p:nvSpPr>
        <p:spPr/>
        <p:txBody>
          <a:bodyPr/>
          <a:lstStyle/>
          <a:p>
            <a:r>
              <a:rPr lang="en-US" dirty="0"/>
              <a:t>Evaluating the Potential for Wake Steering of U.S. Onshore Farms</a:t>
            </a:r>
          </a:p>
        </p:txBody>
      </p:sp>
      <p:sp>
        <p:nvSpPr>
          <p:cNvPr id="3" name="Text Placeholder 2">
            <a:extLst>
              <a:ext uri="{FF2B5EF4-FFF2-40B4-BE49-F238E27FC236}">
                <a16:creationId xmlns:a16="http://schemas.microsoft.com/office/drawing/2014/main" id="{44695F23-0BAA-1D44-AE7E-DD451F021082}"/>
              </a:ext>
            </a:extLst>
          </p:cNvPr>
          <p:cNvSpPr>
            <a:spLocks noGrp="1"/>
          </p:cNvSpPr>
          <p:nvPr>
            <p:ph type="body" sz="quarter" idx="12"/>
          </p:nvPr>
        </p:nvSpPr>
        <p:spPr/>
        <p:txBody>
          <a:bodyPr/>
          <a:lstStyle/>
          <a:p>
            <a:r>
              <a:rPr lang="en-US" dirty="0"/>
              <a:t>David Bensason</a:t>
            </a:r>
          </a:p>
          <a:p>
            <a:r>
              <a:rPr lang="en-US" dirty="0"/>
              <a:t>08/21/2020</a:t>
            </a:r>
          </a:p>
        </p:txBody>
      </p:sp>
    </p:spTree>
    <p:extLst>
      <p:ext uri="{BB962C8B-B14F-4D97-AF65-F5344CB8AC3E}">
        <p14:creationId xmlns:p14="http://schemas.microsoft.com/office/powerpoint/2010/main" val="113174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6196-07F4-4E8D-98C7-098B9D6E01BB}"/>
              </a:ext>
            </a:extLst>
          </p:cNvPr>
          <p:cNvSpPr>
            <a:spLocks noGrp="1"/>
          </p:cNvSpPr>
          <p:nvPr>
            <p:ph type="title"/>
          </p:nvPr>
        </p:nvSpPr>
        <p:spPr/>
        <p:txBody>
          <a:bodyPr/>
          <a:lstStyle/>
          <a:p>
            <a:r>
              <a:rPr lang="en-US" dirty="0"/>
              <a:t>Wind Integration National Dataset (WIND) Toolkit</a:t>
            </a:r>
          </a:p>
        </p:txBody>
      </p:sp>
      <p:pic>
        <p:nvPicPr>
          <p:cNvPr id="4" name="Picture 3">
            <a:extLst>
              <a:ext uri="{FF2B5EF4-FFF2-40B4-BE49-F238E27FC236}">
                <a16:creationId xmlns:a16="http://schemas.microsoft.com/office/drawing/2014/main" id="{AE990014-064D-4749-AE38-F0A00509EE4A}"/>
              </a:ext>
            </a:extLst>
          </p:cNvPr>
          <p:cNvPicPr>
            <a:picLocks noChangeAspect="1"/>
          </p:cNvPicPr>
          <p:nvPr/>
        </p:nvPicPr>
        <p:blipFill rotWithShape="1">
          <a:blip r:embed="rId3"/>
          <a:srcRect l="4325" t="1088" r="4671" b="1151"/>
          <a:stretch/>
        </p:blipFill>
        <p:spPr>
          <a:xfrm>
            <a:off x="1010647" y="4246283"/>
            <a:ext cx="2505075" cy="2495550"/>
          </a:xfrm>
          <a:prstGeom prst="rect">
            <a:avLst/>
          </a:prstGeom>
        </p:spPr>
      </p:pic>
      <p:sp>
        <p:nvSpPr>
          <p:cNvPr id="5" name="TextBox 4">
            <a:extLst>
              <a:ext uri="{FF2B5EF4-FFF2-40B4-BE49-F238E27FC236}">
                <a16:creationId xmlns:a16="http://schemas.microsoft.com/office/drawing/2014/main" id="{D9FD79AD-5D15-41D3-9899-B1CF2C070F9D}"/>
              </a:ext>
            </a:extLst>
          </p:cNvPr>
          <p:cNvSpPr txBox="1"/>
          <p:nvPr/>
        </p:nvSpPr>
        <p:spPr>
          <a:xfrm>
            <a:off x="2931768" y="916390"/>
            <a:ext cx="2374084"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000" b="1" dirty="0"/>
              <a:t>Wind Resource</a:t>
            </a:r>
          </a:p>
        </p:txBody>
      </p:sp>
      <p:pic>
        <p:nvPicPr>
          <p:cNvPr id="6" name="Picture 5">
            <a:extLst>
              <a:ext uri="{FF2B5EF4-FFF2-40B4-BE49-F238E27FC236}">
                <a16:creationId xmlns:a16="http://schemas.microsoft.com/office/drawing/2014/main" id="{8541D668-386A-4362-A9D2-B0B7E1AF757B}"/>
              </a:ext>
            </a:extLst>
          </p:cNvPr>
          <p:cNvPicPr>
            <a:picLocks noChangeAspect="1"/>
          </p:cNvPicPr>
          <p:nvPr/>
        </p:nvPicPr>
        <p:blipFill rotWithShape="1">
          <a:blip r:embed="rId4"/>
          <a:srcRect l="14485" t="29677" r="35243" b="30399"/>
          <a:stretch/>
        </p:blipFill>
        <p:spPr>
          <a:xfrm>
            <a:off x="457200" y="1622201"/>
            <a:ext cx="3611970" cy="2218370"/>
          </a:xfrm>
          <a:prstGeom prst="rect">
            <a:avLst/>
          </a:prstGeom>
        </p:spPr>
      </p:pic>
      <p:sp>
        <p:nvSpPr>
          <p:cNvPr id="7" name="Oval 6">
            <a:extLst>
              <a:ext uri="{FF2B5EF4-FFF2-40B4-BE49-F238E27FC236}">
                <a16:creationId xmlns:a16="http://schemas.microsoft.com/office/drawing/2014/main" id="{4F91E09F-1107-48E8-9E93-E02F42656C62}"/>
              </a:ext>
            </a:extLst>
          </p:cNvPr>
          <p:cNvSpPr>
            <a:spLocks noChangeAspect="1"/>
          </p:cNvSpPr>
          <p:nvPr/>
        </p:nvSpPr>
        <p:spPr>
          <a:xfrm>
            <a:off x="2068785" y="1935471"/>
            <a:ext cx="159300" cy="1593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F7CAC71-CB60-418B-94E5-A161FFB08F2A}"/>
              </a:ext>
            </a:extLst>
          </p:cNvPr>
          <p:cNvCxnSpPr>
            <a:cxnSpLocks/>
            <a:stCxn id="7" idx="4"/>
          </p:cNvCxnSpPr>
          <p:nvPr/>
        </p:nvCxnSpPr>
        <p:spPr>
          <a:xfrm>
            <a:off x="2148435" y="2094771"/>
            <a:ext cx="0" cy="205150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2">
            <a:extLst>
              <a:ext uri="{FF2B5EF4-FFF2-40B4-BE49-F238E27FC236}">
                <a16:creationId xmlns:a16="http://schemas.microsoft.com/office/drawing/2014/main" id="{A72D48E8-CC78-4E8E-8562-ED11254E32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345" t="17003" r="12330" b="62936"/>
          <a:stretch/>
        </p:blipFill>
        <p:spPr bwMode="auto">
          <a:xfrm>
            <a:off x="3629864" y="3019647"/>
            <a:ext cx="439306" cy="81870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1E37C0A-4A04-4330-8F73-4EABA79D075D}"/>
              </a:ext>
            </a:extLst>
          </p:cNvPr>
          <p:cNvSpPr txBox="1"/>
          <p:nvPr/>
        </p:nvSpPr>
        <p:spPr>
          <a:xfrm>
            <a:off x="4762067" y="1625809"/>
            <a:ext cx="424529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1-hour-resolution data for a 7 year time period (2007-2013) at </a:t>
            </a:r>
            <a:r>
              <a:rPr lang="en-US" dirty="0" err="1"/>
              <a:t>2km</a:t>
            </a:r>
            <a:r>
              <a:rPr lang="en-US" dirty="0"/>
              <a:t> grid spacing(126,000 sites) for the continental United States</a:t>
            </a:r>
          </a:p>
          <a:p>
            <a:pPr marL="285750" indent="-285750">
              <a:buFont typeface="Arial" panose="020B0604020202020204" pitchFamily="34" charset="0"/>
              <a:buChar char="•"/>
            </a:pPr>
            <a:r>
              <a:rPr lang="en-US" dirty="0"/>
              <a:t>Based on input table, FLORIS generates wind rose.</a:t>
            </a:r>
          </a:p>
          <a:p>
            <a:pPr marL="285750" indent="-285750">
              <a:buFont typeface="Arial" panose="020B0604020202020204" pitchFamily="34" charset="0"/>
              <a:buChar char="•"/>
            </a:pPr>
            <a:r>
              <a:rPr lang="en-US" dirty="0"/>
              <a:t>Wind rose shows hourly average frequencies of input wind speed and direction combinations. </a:t>
            </a:r>
          </a:p>
          <a:p>
            <a:pPr marL="285750" indent="-285750">
              <a:buFont typeface="Arial" panose="020B0604020202020204" pitchFamily="34" charset="0"/>
              <a:buChar char="•"/>
            </a:pPr>
            <a:endParaRPr lang="en-US" dirty="0"/>
          </a:p>
        </p:txBody>
      </p:sp>
      <p:sp>
        <p:nvSpPr>
          <p:cNvPr id="17" name="TextBox 16">
            <a:extLst>
              <a:ext uri="{FF2B5EF4-FFF2-40B4-BE49-F238E27FC236}">
                <a16:creationId xmlns:a16="http://schemas.microsoft.com/office/drawing/2014/main" id="{E4399879-4557-4099-88B9-30DC9799DC80}"/>
              </a:ext>
            </a:extLst>
          </p:cNvPr>
          <p:cNvSpPr txBox="1"/>
          <p:nvPr/>
        </p:nvSpPr>
        <p:spPr>
          <a:xfrm>
            <a:off x="2768367" y="4146272"/>
            <a:ext cx="1442906" cy="369332"/>
          </a:xfrm>
          <a:prstGeom prst="rect">
            <a:avLst/>
          </a:prstGeom>
          <a:noFill/>
        </p:spPr>
        <p:txBody>
          <a:bodyPr wrap="square" rtlCol="0">
            <a:spAutoFit/>
          </a:bodyPr>
          <a:lstStyle/>
          <a:p>
            <a:r>
              <a:rPr lang="en-US" dirty="0"/>
              <a:t>Wind Rose</a:t>
            </a:r>
          </a:p>
        </p:txBody>
      </p:sp>
      <p:pic>
        <p:nvPicPr>
          <p:cNvPr id="19" name="Picture 18">
            <a:extLst>
              <a:ext uri="{FF2B5EF4-FFF2-40B4-BE49-F238E27FC236}">
                <a16:creationId xmlns:a16="http://schemas.microsoft.com/office/drawing/2014/main" id="{D7A2AEF9-13D3-4A24-BFE9-70F2EBF1FC43}"/>
              </a:ext>
            </a:extLst>
          </p:cNvPr>
          <p:cNvPicPr>
            <a:picLocks noChangeAspect="1"/>
          </p:cNvPicPr>
          <p:nvPr/>
        </p:nvPicPr>
        <p:blipFill rotWithShape="1">
          <a:blip r:embed="rId6"/>
          <a:srcRect r="24145"/>
          <a:stretch/>
        </p:blipFill>
        <p:spPr>
          <a:xfrm>
            <a:off x="4551860" y="5474010"/>
            <a:ext cx="2622766" cy="1162050"/>
          </a:xfrm>
          <a:prstGeom prst="rect">
            <a:avLst/>
          </a:prstGeom>
        </p:spPr>
      </p:pic>
      <p:sp>
        <p:nvSpPr>
          <p:cNvPr id="20" name="TextBox 19">
            <a:extLst>
              <a:ext uri="{FF2B5EF4-FFF2-40B4-BE49-F238E27FC236}">
                <a16:creationId xmlns:a16="http://schemas.microsoft.com/office/drawing/2014/main" id="{A4877501-511C-49DE-8AD0-0008B0C5DE07}"/>
              </a:ext>
            </a:extLst>
          </p:cNvPr>
          <p:cNvSpPr txBox="1"/>
          <p:nvPr/>
        </p:nvSpPr>
        <p:spPr>
          <a:xfrm>
            <a:off x="4053534" y="3514987"/>
            <a:ext cx="536893"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65983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227D-7D00-49F8-B51F-99E822E43860}"/>
              </a:ext>
            </a:extLst>
          </p:cNvPr>
          <p:cNvSpPr>
            <a:spLocks noGrp="1"/>
          </p:cNvSpPr>
          <p:nvPr>
            <p:ph type="title"/>
          </p:nvPr>
        </p:nvSpPr>
        <p:spPr/>
        <p:txBody>
          <a:bodyPr/>
          <a:lstStyle/>
          <a:p>
            <a:r>
              <a:rPr lang="en-US" dirty="0"/>
              <a:t>Scaling NREL 5MW Reference Turbine</a:t>
            </a:r>
          </a:p>
        </p:txBody>
      </p:sp>
      <p:pic>
        <p:nvPicPr>
          <p:cNvPr id="29" name="Picture 28">
            <a:extLst>
              <a:ext uri="{FF2B5EF4-FFF2-40B4-BE49-F238E27FC236}">
                <a16:creationId xmlns:a16="http://schemas.microsoft.com/office/drawing/2014/main" id="{1C017024-6372-41A2-846B-0E6D3E060081}"/>
              </a:ext>
            </a:extLst>
          </p:cNvPr>
          <p:cNvPicPr>
            <a:picLocks noChangeAspect="1"/>
          </p:cNvPicPr>
          <p:nvPr/>
        </p:nvPicPr>
        <p:blipFill>
          <a:blip r:embed="rId3"/>
          <a:stretch>
            <a:fillRect/>
          </a:stretch>
        </p:blipFill>
        <p:spPr>
          <a:xfrm>
            <a:off x="144890" y="1295927"/>
            <a:ext cx="2412007" cy="2412007"/>
          </a:xfrm>
          <a:prstGeom prst="rect">
            <a:avLst/>
          </a:prstGeom>
        </p:spPr>
      </p:pic>
      <p:pic>
        <p:nvPicPr>
          <p:cNvPr id="31" name="Picture 30">
            <a:extLst>
              <a:ext uri="{FF2B5EF4-FFF2-40B4-BE49-F238E27FC236}">
                <a16:creationId xmlns:a16="http://schemas.microsoft.com/office/drawing/2014/main" id="{00B19BE8-1D38-4660-B49A-0AF6083BF1CC}"/>
              </a:ext>
            </a:extLst>
          </p:cNvPr>
          <p:cNvPicPr>
            <a:picLocks noChangeAspect="1"/>
          </p:cNvPicPr>
          <p:nvPr/>
        </p:nvPicPr>
        <p:blipFill>
          <a:blip r:embed="rId4"/>
          <a:stretch>
            <a:fillRect/>
          </a:stretch>
        </p:blipFill>
        <p:spPr>
          <a:xfrm>
            <a:off x="2332638" y="1295927"/>
            <a:ext cx="2407723" cy="2412007"/>
          </a:xfrm>
          <a:prstGeom prst="rect">
            <a:avLst/>
          </a:prstGeom>
        </p:spPr>
      </p:pic>
      <p:pic>
        <p:nvPicPr>
          <p:cNvPr id="33" name="Picture 32">
            <a:extLst>
              <a:ext uri="{FF2B5EF4-FFF2-40B4-BE49-F238E27FC236}">
                <a16:creationId xmlns:a16="http://schemas.microsoft.com/office/drawing/2014/main" id="{72E92737-6D4C-47DE-AEEC-96E07A2AC392}"/>
              </a:ext>
            </a:extLst>
          </p:cNvPr>
          <p:cNvPicPr>
            <a:picLocks noChangeAspect="1"/>
          </p:cNvPicPr>
          <p:nvPr/>
        </p:nvPicPr>
        <p:blipFill>
          <a:blip r:embed="rId5"/>
          <a:stretch>
            <a:fillRect/>
          </a:stretch>
        </p:blipFill>
        <p:spPr>
          <a:xfrm>
            <a:off x="4658798" y="1295926"/>
            <a:ext cx="2412007" cy="2412007"/>
          </a:xfrm>
          <a:prstGeom prst="rect">
            <a:avLst/>
          </a:prstGeom>
        </p:spPr>
      </p:pic>
      <p:pic>
        <p:nvPicPr>
          <p:cNvPr id="35" name="Picture 34">
            <a:extLst>
              <a:ext uri="{FF2B5EF4-FFF2-40B4-BE49-F238E27FC236}">
                <a16:creationId xmlns:a16="http://schemas.microsoft.com/office/drawing/2014/main" id="{1415D985-BBD9-4BAA-AC70-75AF5940B7C9}"/>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ackgroundRemoval t="2300" b="94200" l="9333" r="90111">
                        <a14:foregroundMark x1="51667" y1="8800" x2="51444" y2="6000"/>
                        <a14:foregroundMark x1="50444" y1="3100" x2="50444" y2="2300"/>
                        <a14:foregroundMark x1="50667" y1="93100" x2="50778" y2="94200"/>
                        <a14:foregroundMark x1="10333" y1="50900" x2="9444" y2="50900"/>
                        <a14:foregroundMark x1="90111" y1="50200" x2="90111" y2="50200"/>
                      </a14:backgroundRemoval>
                    </a14:imgEffect>
                  </a14:imgLayer>
                </a14:imgProps>
              </a:ext>
            </a:extLst>
          </a:blip>
          <a:stretch>
            <a:fillRect/>
          </a:stretch>
        </p:blipFill>
        <p:spPr>
          <a:xfrm>
            <a:off x="439219" y="4093827"/>
            <a:ext cx="1823347" cy="2025941"/>
          </a:xfrm>
          <a:prstGeom prst="rect">
            <a:avLst/>
          </a:prstGeom>
        </p:spPr>
      </p:pic>
      <p:pic>
        <p:nvPicPr>
          <p:cNvPr id="36" name="Picture 35">
            <a:extLst>
              <a:ext uri="{FF2B5EF4-FFF2-40B4-BE49-F238E27FC236}">
                <a16:creationId xmlns:a16="http://schemas.microsoft.com/office/drawing/2014/main" id="{CC7268BF-E825-4096-BB74-1C5939830EB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300" b="94200" l="9333" r="90111">
                        <a14:foregroundMark x1="51667" y1="8800" x2="51444" y2="6000"/>
                        <a14:foregroundMark x1="50444" y1="3100" x2="50444" y2="2300"/>
                        <a14:foregroundMark x1="50667" y1="93100" x2="50778" y2="94200"/>
                        <a14:foregroundMark x1="10333" y1="50900" x2="9444" y2="50900"/>
                        <a14:foregroundMark x1="90111" y1="50200" x2="90111" y2="50200"/>
                      </a14:backgroundRemoval>
                    </a14:imgEffect>
                  </a14:imgLayer>
                </a14:imgProps>
              </a:ext>
            </a:extLst>
          </a:blip>
          <a:stretch>
            <a:fillRect/>
          </a:stretch>
        </p:blipFill>
        <p:spPr>
          <a:xfrm>
            <a:off x="3723386" y="4840448"/>
            <a:ext cx="1151388" cy="1279320"/>
          </a:xfrm>
          <a:prstGeom prst="rect">
            <a:avLst/>
          </a:prstGeom>
        </p:spPr>
      </p:pic>
      <p:sp>
        <p:nvSpPr>
          <p:cNvPr id="38" name="TextBox 37">
            <a:extLst>
              <a:ext uri="{FF2B5EF4-FFF2-40B4-BE49-F238E27FC236}">
                <a16:creationId xmlns:a16="http://schemas.microsoft.com/office/drawing/2014/main" id="{A5A91FB7-A7F9-4AA2-AEF4-76A895C38A9F}"/>
              </a:ext>
            </a:extLst>
          </p:cNvPr>
          <p:cNvSpPr txBox="1"/>
          <p:nvPr/>
        </p:nvSpPr>
        <p:spPr>
          <a:xfrm>
            <a:off x="352837" y="6115572"/>
            <a:ext cx="1979801" cy="646331"/>
          </a:xfrm>
          <a:prstGeom prst="rect">
            <a:avLst/>
          </a:prstGeom>
          <a:noFill/>
        </p:spPr>
        <p:txBody>
          <a:bodyPr wrap="square" rtlCol="0">
            <a:spAutoFit/>
          </a:bodyPr>
          <a:lstStyle/>
          <a:p>
            <a:pPr algn="ctr"/>
            <a:r>
              <a:rPr lang="en-US" b="1" dirty="0"/>
              <a:t>NREL 5MW Reference Turbine</a:t>
            </a:r>
          </a:p>
        </p:txBody>
      </p:sp>
      <p:sp>
        <p:nvSpPr>
          <p:cNvPr id="39" name="TextBox 38">
            <a:extLst>
              <a:ext uri="{FF2B5EF4-FFF2-40B4-BE49-F238E27FC236}">
                <a16:creationId xmlns:a16="http://schemas.microsoft.com/office/drawing/2014/main" id="{9A3C9EB6-66D2-47AB-9DA3-0D79C0C09A94}"/>
              </a:ext>
            </a:extLst>
          </p:cNvPr>
          <p:cNvSpPr txBox="1"/>
          <p:nvPr/>
        </p:nvSpPr>
        <p:spPr>
          <a:xfrm>
            <a:off x="3166566" y="6119768"/>
            <a:ext cx="2265028" cy="646331"/>
          </a:xfrm>
          <a:prstGeom prst="rect">
            <a:avLst/>
          </a:prstGeom>
          <a:noFill/>
        </p:spPr>
        <p:txBody>
          <a:bodyPr wrap="square" rtlCol="0">
            <a:spAutoFit/>
          </a:bodyPr>
          <a:lstStyle/>
          <a:p>
            <a:pPr algn="ctr"/>
            <a:r>
              <a:rPr lang="en-US" b="1" dirty="0"/>
              <a:t>Border Winds Project Turbine</a:t>
            </a:r>
          </a:p>
        </p:txBody>
      </p:sp>
      <p:cxnSp>
        <p:nvCxnSpPr>
          <p:cNvPr id="41" name="Straight Connector 40">
            <a:extLst>
              <a:ext uri="{FF2B5EF4-FFF2-40B4-BE49-F238E27FC236}">
                <a16:creationId xmlns:a16="http://schemas.microsoft.com/office/drawing/2014/main" id="{ACCC026D-D311-40DF-B60D-D3E02FECA97C}"/>
              </a:ext>
            </a:extLst>
          </p:cNvPr>
          <p:cNvCxnSpPr/>
          <p:nvPr/>
        </p:nvCxnSpPr>
        <p:spPr>
          <a:xfrm>
            <a:off x="606656" y="4009938"/>
            <a:ext cx="151384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E4B6DA44-5145-40DE-9C2A-1AC8AE0D057A}"/>
              </a:ext>
            </a:extLst>
          </p:cNvPr>
          <p:cNvCxnSpPr/>
          <p:nvPr/>
        </p:nvCxnSpPr>
        <p:spPr>
          <a:xfrm>
            <a:off x="2120501" y="3858937"/>
            <a:ext cx="0" cy="318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570B795-2EC4-4F51-93D5-9906AB89251A}"/>
              </a:ext>
            </a:extLst>
          </p:cNvPr>
          <p:cNvCxnSpPr/>
          <p:nvPr/>
        </p:nvCxnSpPr>
        <p:spPr>
          <a:xfrm>
            <a:off x="606656" y="3858937"/>
            <a:ext cx="0" cy="318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7F856C1-624E-4BA7-9D75-5E20EA731DC0}"/>
              </a:ext>
            </a:extLst>
          </p:cNvPr>
          <p:cNvCxnSpPr>
            <a:cxnSpLocks/>
          </p:cNvCxnSpPr>
          <p:nvPr/>
        </p:nvCxnSpPr>
        <p:spPr>
          <a:xfrm>
            <a:off x="3800213" y="4573398"/>
            <a:ext cx="940148" cy="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2CA963E-570D-4424-8193-A776360DEF8F}"/>
              </a:ext>
            </a:extLst>
          </p:cNvPr>
          <p:cNvCxnSpPr>
            <a:cxnSpLocks/>
          </p:cNvCxnSpPr>
          <p:nvPr/>
        </p:nvCxnSpPr>
        <p:spPr>
          <a:xfrm>
            <a:off x="4740361" y="4422397"/>
            <a:ext cx="0" cy="318781"/>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8AF705F0-00EF-4B40-BE8C-7EDA767EB268}"/>
              </a:ext>
            </a:extLst>
          </p:cNvPr>
          <p:cNvCxnSpPr>
            <a:cxnSpLocks/>
          </p:cNvCxnSpPr>
          <p:nvPr/>
        </p:nvCxnSpPr>
        <p:spPr>
          <a:xfrm>
            <a:off x="3796968" y="4422397"/>
            <a:ext cx="0" cy="318781"/>
          </a:xfrm>
          <a:prstGeom prst="line">
            <a:avLst/>
          </a:prstGeom>
        </p:spPr>
        <p:style>
          <a:lnRef idx="2">
            <a:schemeClr val="dk1"/>
          </a:lnRef>
          <a:fillRef idx="0">
            <a:schemeClr val="dk1"/>
          </a:fillRef>
          <a:effectRef idx="1">
            <a:schemeClr val="dk1"/>
          </a:effectRef>
          <a:fontRef idx="minor">
            <a:schemeClr val="tx1"/>
          </a:fontRef>
        </p:style>
      </p:cxnSp>
      <p:sp>
        <p:nvSpPr>
          <p:cNvPr id="54" name="TextBox 53">
            <a:extLst>
              <a:ext uri="{FF2B5EF4-FFF2-40B4-BE49-F238E27FC236}">
                <a16:creationId xmlns:a16="http://schemas.microsoft.com/office/drawing/2014/main" id="{D75AD934-53AD-4D3D-9FAE-267FEEDE8FE1}"/>
              </a:ext>
            </a:extLst>
          </p:cNvPr>
          <p:cNvSpPr txBox="1"/>
          <p:nvPr/>
        </p:nvSpPr>
        <p:spPr>
          <a:xfrm>
            <a:off x="900632" y="3707933"/>
            <a:ext cx="1077805" cy="369332"/>
          </a:xfrm>
          <a:prstGeom prst="rect">
            <a:avLst/>
          </a:prstGeom>
          <a:noFill/>
        </p:spPr>
        <p:txBody>
          <a:bodyPr wrap="square" rtlCol="0">
            <a:spAutoFit/>
          </a:bodyPr>
          <a:lstStyle/>
          <a:p>
            <a:r>
              <a:rPr lang="en-US" b="1" dirty="0">
                <a:solidFill>
                  <a:srgbClr val="1D2BFB"/>
                </a:solidFill>
              </a:rPr>
              <a:t>D=126m</a:t>
            </a:r>
          </a:p>
        </p:txBody>
      </p:sp>
      <p:sp>
        <p:nvSpPr>
          <p:cNvPr id="55" name="TextBox 54">
            <a:extLst>
              <a:ext uri="{FF2B5EF4-FFF2-40B4-BE49-F238E27FC236}">
                <a16:creationId xmlns:a16="http://schemas.microsoft.com/office/drawing/2014/main" id="{D90D99E1-A214-4E18-A703-1FD58D93EA5A}"/>
              </a:ext>
            </a:extLst>
          </p:cNvPr>
          <p:cNvSpPr txBox="1"/>
          <p:nvPr/>
        </p:nvSpPr>
        <p:spPr>
          <a:xfrm>
            <a:off x="3796968" y="4179599"/>
            <a:ext cx="1077805" cy="369332"/>
          </a:xfrm>
          <a:prstGeom prst="rect">
            <a:avLst/>
          </a:prstGeom>
          <a:noFill/>
        </p:spPr>
        <p:txBody>
          <a:bodyPr wrap="square" rtlCol="0">
            <a:spAutoFit/>
          </a:bodyPr>
          <a:lstStyle/>
          <a:p>
            <a:r>
              <a:rPr lang="en-US" b="1" dirty="0"/>
              <a:t>D=100m</a:t>
            </a:r>
          </a:p>
        </p:txBody>
      </p:sp>
      <p:sp>
        <p:nvSpPr>
          <p:cNvPr id="57" name="TextBox 56">
            <a:extLst>
              <a:ext uri="{FF2B5EF4-FFF2-40B4-BE49-F238E27FC236}">
                <a16:creationId xmlns:a16="http://schemas.microsoft.com/office/drawing/2014/main" id="{DF647534-B2ED-4EE5-B635-2C7821815817}"/>
              </a:ext>
            </a:extLst>
          </p:cNvPr>
          <p:cNvSpPr txBox="1"/>
          <p:nvPr/>
        </p:nvSpPr>
        <p:spPr>
          <a:xfrm>
            <a:off x="1816175" y="4592647"/>
            <a:ext cx="798865" cy="369332"/>
          </a:xfrm>
          <a:prstGeom prst="rect">
            <a:avLst/>
          </a:prstGeom>
          <a:noFill/>
        </p:spPr>
        <p:txBody>
          <a:bodyPr wrap="square" rtlCol="0">
            <a:spAutoFit/>
          </a:bodyPr>
          <a:lstStyle/>
          <a:p>
            <a:r>
              <a:rPr lang="en-US" b="1" dirty="0">
                <a:solidFill>
                  <a:srgbClr val="1D2BFB"/>
                </a:solidFill>
              </a:rPr>
              <a:t>5MW</a:t>
            </a:r>
          </a:p>
        </p:txBody>
      </p:sp>
      <p:sp>
        <p:nvSpPr>
          <p:cNvPr id="58" name="TextBox 57">
            <a:extLst>
              <a:ext uri="{FF2B5EF4-FFF2-40B4-BE49-F238E27FC236}">
                <a16:creationId xmlns:a16="http://schemas.microsoft.com/office/drawing/2014/main" id="{BF028E4D-1803-4238-8944-01D95A890FA4}"/>
              </a:ext>
            </a:extLst>
          </p:cNvPr>
          <p:cNvSpPr txBox="1"/>
          <p:nvPr/>
        </p:nvSpPr>
        <p:spPr>
          <a:xfrm>
            <a:off x="4572000" y="4909438"/>
            <a:ext cx="798865" cy="369332"/>
          </a:xfrm>
          <a:prstGeom prst="rect">
            <a:avLst/>
          </a:prstGeom>
          <a:noFill/>
        </p:spPr>
        <p:txBody>
          <a:bodyPr wrap="square" rtlCol="0">
            <a:spAutoFit/>
          </a:bodyPr>
          <a:lstStyle/>
          <a:p>
            <a:r>
              <a:rPr lang="en-US" b="1" dirty="0" err="1">
                <a:solidFill>
                  <a:srgbClr val="282828"/>
                </a:solidFill>
              </a:rPr>
              <a:t>2MW</a:t>
            </a:r>
            <a:endParaRPr lang="en-US" b="1" dirty="0">
              <a:solidFill>
                <a:srgbClr val="282828"/>
              </a:solidFill>
            </a:endParaRPr>
          </a:p>
        </p:txBody>
      </p:sp>
      <p:cxnSp>
        <p:nvCxnSpPr>
          <p:cNvPr id="61" name="Straight Arrow Connector 60">
            <a:extLst>
              <a:ext uri="{FF2B5EF4-FFF2-40B4-BE49-F238E27FC236}">
                <a16:creationId xmlns:a16="http://schemas.microsoft.com/office/drawing/2014/main" id="{16560311-EA5D-4BAF-A8D8-01479353B49F}"/>
              </a:ext>
            </a:extLst>
          </p:cNvPr>
          <p:cNvCxnSpPr/>
          <p:nvPr/>
        </p:nvCxnSpPr>
        <p:spPr>
          <a:xfrm>
            <a:off x="2390812" y="5385189"/>
            <a:ext cx="1106848"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62" name="TextBox 61">
            <a:extLst>
              <a:ext uri="{FF2B5EF4-FFF2-40B4-BE49-F238E27FC236}">
                <a16:creationId xmlns:a16="http://schemas.microsoft.com/office/drawing/2014/main" id="{D3F75D28-032B-433F-BF60-B3F46ACEBEB7}"/>
              </a:ext>
            </a:extLst>
          </p:cNvPr>
          <p:cNvSpPr txBox="1"/>
          <p:nvPr/>
        </p:nvSpPr>
        <p:spPr>
          <a:xfrm>
            <a:off x="2314592" y="5007576"/>
            <a:ext cx="1178692" cy="369332"/>
          </a:xfrm>
          <a:prstGeom prst="rect">
            <a:avLst/>
          </a:prstGeom>
          <a:noFill/>
        </p:spPr>
        <p:txBody>
          <a:bodyPr wrap="square" rtlCol="0">
            <a:spAutoFit/>
          </a:bodyPr>
          <a:lstStyle/>
          <a:p>
            <a:pPr algn="ctr"/>
            <a:r>
              <a:rPr lang="en-US" b="1" dirty="0"/>
              <a:t>Scaling</a:t>
            </a:r>
          </a:p>
        </p:txBody>
      </p:sp>
      <p:sp>
        <p:nvSpPr>
          <p:cNvPr id="1030" name="TextBox 1029">
            <a:extLst>
              <a:ext uri="{FF2B5EF4-FFF2-40B4-BE49-F238E27FC236}">
                <a16:creationId xmlns:a16="http://schemas.microsoft.com/office/drawing/2014/main" id="{65DF769C-2F07-49CB-B222-204C178E2DED}"/>
              </a:ext>
            </a:extLst>
          </p:cNvPr>
          <p:cNvSpPr txBox="1"/>
          <p:nvPr/>
        </p:nvSpPr>
        <p:spPr>
          <a:xfrm>
            <a:off x="5588974" y="3858937"/>
            <a:ext cx="355502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a:t>
            </a:r>
            <a:r>
              <a:rPr lang="en-US" baseline="-25000" dirty="0"/>
              <a:t>p</a:t>
            </a:r>
            <a:r>
              <a:rPr lang="en-US" dirty="0"/>
              <a:t> and C</a:t>
            </a:r>
            <a:r>
              <a:rPr lang="en-US" baseline="-25000" dirty="0"/>
              <a:t>t</a:t>
            </a:r>
            <a:r>
              <a:rPr lang="en-US" dirty="0"/>
              <a:t> coefficients are interpolated based on rated wind speed of turbine.</a:t>
            </a:r>
          </a:p>
          <a:p>
            <a:pPr marL="285750" indent="-285750">
              <a:buFont typeface="Arial" panose="020B0604020202020204" pitchFamily="34" charset="0"/>
              <a:buChar char="•"/>
            </a:pPr>
            <a:r>
              <a:rPr lang="en-US" dirty="0"/>
              <a:t>Assumes same C</a:t>
            </a:r>
            <a:r>
              <a:rPr lang="en-US" baseline="-25000" dirty="0"/>
              <a:t>p</a:t>
            </a:r>
            <a:r>
              <a:rPr lang="en-US" dirty="0"/>
              <a:t> at rated wind speed.</a:t>
            </a:r>
          </a:p>
        </p:txBody>
      </p:sp>
      <p:sp>
        <p:nvSpPr>
          <p:cNvPr id="1031" name="TextBox 1030">
            <a:extLst>
              <a:ext uri="{FF2B5EF4-FFF2-40B4-BE49-F238E27FC236}">
                <a16:creationId xmlns:a16="http://schemas.microsoft.com/office/drawing/2014/main" id="{B80FE6AC-B8F3-4A2D-82CC-051C6B37EE39}"/>
              </a:ext>
            </a:extLst>
          </p:cNvPr>
          <p:cNvSpPr txBox="1"/>
          <p:nvPr/>
        </p:nvSpPr>
        <p:spPr>
          <a:xfrm>
            <a:off x="2931768" y="898325"/>
            <a:ext cx="2374084"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000" b="1" dirty="0"/>
              <a:t>Turbine Object</a:t>
            </a:r>
          </a:p>
        </p:txBody>
      </p:sp>
    </p:spTree>
    <p:extLst>
      <p:ext uri="{BB962C8B-B14F-4D97-AF65-F5344CB8AC3E}">
        <p14:creationId xmlns:p14="http://schemas.microsoft.com/office/powerpoint/2010/main" val="2514600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AB6C-EE36-480D-8A50-F2EAD2CB1A20}"/>
              </a:ext>
            </a:extLst>
          </p:cNvPr>
          <p:cNvSpPr>
            <a:spLocks noGrp="1"/>
          </p:cNvSpPr>
          <p:nvPr>
            <p:ph type="title"/>
          </p:nvPr>
        </p:nvSpPr>
        <p:spPr/>
        <p:txBody>
          <a:bodyPr/>
          <a:lstStyle/>
          <a:p>
            <a:r>
              <a:rPr lang="en-US" dirty="0"/>
              <a:t>How did we model ambient TI?</a:t>
            </a:r>
          </a:p>
        </p:txBody>
      </p:sp>
      <p:pic>
        <p:nvPicPr>
          <p:cNvPr id="5" name="Picture 24">
            <a:extLst>
              <a:ext uri="{FF2B5EF4-FFF2-40B4-BE49-F238E27FC236}">
                <a16:creationId xmlns:a16="http://schemas.microsoft.com/office/drawing/2014/main" id="{54DAF162-FDC9-469D-95F8-7A3CCFBC1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13" y="1364791"/>
            <a:ext cx="3533775" cy="2609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6">
            <a:extLst>
              <a:ext uri="{FF2B5EF4-FFF2-40B4-BE49-F238E27FC236}">
                <a16:creationId xmlns:a16="http://schemas.microsoft.com/office/drawing/2014/main" id="{E8478750-AB1B-4D62-8DBA-BD7897383F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588" y="1364790"/>
            <a:ext cx="3524250" cy="26098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95FD31A-D8A6-4BFE-BDCE-E41BE111F947}"/>
              </a:ext>
            </a:extLst>
          </p:cNvPr>
          <p:cNvSpPr txBox="1"/>
          <p:nvPr/>
        </p:nvSpPr>
        <p:spPr>
          <a:xfrm>
            <a:off x="293615" y="4415500"/>
            <a:ext cx="873477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10-min resolution data collected using lidar from active NREL field experiment on commercial wind farm.</a:t>
            </a:r>
          </a:p>
          <a:p>
            <a:pPr marL="285750" indent="-285750">
              <a:buFont typeface="Arial" panose="020B0604020202020204" pitchFamily="34" charset="0"/>
              <a:buChar char="•"/>
            </a:pPr>
            <a:r>
              <a:rPr lang="en-US" dirty="0"/>
              <a:t>z is the height measured above the ground (</a:t>
            </a:r>
            <a:r>
              <a:rPr lang="en-US" dirty="0" err="1"/>
              <a:t>10m</a:t>
            </a:r>
            <a:r>
              <a:rPr lang="en-US" dirty="0"/>
              <a:t>), yielding a dimensionless parameter.</a:t>
            </a:r>
          </a:p>
          <a:p>
            <a:pPr marL="285750" indent="-285750">
              <a:buFont typeface="Arial" panose="020B0604020202020204" pitchFamily="34" charset="0"/>
              <a:buChar char="•"/>
            </a:pPr>
            <a:r>
              <a:rPr lang="en-US" dirty="0"/>
              <a:t>U.S. farm simulations were run at constant ambient TI of 6%, 8% and 10%. Range of values will quantify some uncertainty. </a:t>
            </a:r>
          </a:p>
          <a:p>
            <a:pPr marL="285750" indent="-285750">
              <a:buFont typeface="Arial" panose="020B0604020202020204" pitchFamily="34" charset="0"/>
              <a:buChar char="•"/>
            </a:pPr>
            <a:r>
              <a:rPr lang="en-US" dirty="0"/>
              <a:t>Ambient TI models tested on parametric wind farm.</a:t>
            </a:r>
          </a:p>
        </p:txBody>
      </p:sp>
      <p:cxnSp>
        <p:nvCxnSpPr>
          <p:cNvPr id="17" name="Straight Arrow Connector 16">
            <a:extLst>
              <a:ext uri="{FF2B5EF4-FFF2-40B4-BE49-F238E27FC236}">
                <a16:creationId xmlns:a16="http://schemas.microsoft.com/office/drawing/2014/main" id="{31529ABA-D28E-408E-BC2D-0CAF1D37303B}"/>
              </a:ext>
            </a:extLst>
          </p:cNvPr>
          <p:cNvCxnSpPr/>
          <p:nvPr/>
        </p:nvCxnSpPr>
        <p:spPr>
          <a:xfrm>
            <a:off x="4773336" y="3974640"/>
            <a:ext cx="2884502"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84E2D50-906B-4B83-B337-932B1294C434}"/>
              </a:ext>
            </a:extLst>
          </p:cNvPr>
          <p:cNvSpPr txBox="1"/>
          <p:nvPr/>
        </p:nvSpPr>
        <p:spPr>
          <a:xfrm>
            <a:off x="7221610" y="3988785"/>
            <a:ext cx="872455" cy="369332"/>
          </a:xfrm>
          <a:prstGeom prst="rect">
            <a:avLst/>
          </a:prstGeom>
          <a:noFill/>
        </p:spPr>
        <p:txBody>
          <a:bodyPr wrap="square" rtlCol="0">
            <a:spAutoFit/>
          </a:bodyPr>
          <a:lstStyle/>
          <a:p>
            <a:r>
              <a:rPr lang="en-US" dirty="0"/>
              <a:t>Stable</a:t>
            </a:r>
          </a:p>
        </p:txBody>
      </p:sp>
      <p:sp>
        <p:nvSpPr>
          <p:cNvPr id="20" name="TextBox 19">
            <a:extLst>
              <a:ext uri="{FF2B5EF4-FFF2-40B4-BE49-F238E27FC236}">
                <a16:creationId xmlns:a16="http://schemas.microsoft.com/office/drawing/2014/main" id="{76993BBA-0AB5-4CBD-8AD6-1465DE643732}"/>
              </a:ext>
            </a:extLst>
          </p:cNvPr>
          <p:cNvSpPr txBox="1"/>
          <p:nvPr/>
        </p:nvSpPr>
        <p:spPr>
          <a:xfrm>
            <a:off x="4229275" y="3938978"/>
            <a:ext cx="1248736" cy="369332"/>
          </a:xfrm>
          <a:prstGeom prst="rect">
            <a:avLst/>
          </a:prstGeom>
          <a:noFill/>
        </p:spPr>
        <p:txBody>
          <a:bodyPr wrap="square" rtlCol="0">
            <a:spAutoFit/>
          </a:bodyPr>
          <a:lstStyle/>
          <a:p>
            <a:r>
              <a:rPr lang="en-US" dirty="0"/>
              <a:t>Convective</a:t>
            </a:r>
          </a:p>
        </p:txBody>
      </p:sp>
      <p:sp>
        <p:nvSpPr>
          <p:cNvPr id="3" name="TextBox 2">
            <a:extLst>
              <a:ext uri="{FF2B5EF4-FFF2-40B4-BE49-F238E27FC236}">
                <a16:creationId xmlns:a16="http://schemas.microsoft.com/office/drawing/2014/main" id="{0309509B-62B2-404D-88EF-255B39734695}"/>
              </a:ext>
            </a:extLst>
          </p:cNvPr>
          <p:cNvSpPr txBox="1"/>
          <p:nvPr/>
        </p:nvSpPr>
        <p:spPr>
          <a:xfrm>
            <a:off x="2689200" y="916813"/>
            <a:ext cx="3080149"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000" b="1" dirty="0"/>
              <a:t>Atmospheric Stability</a:t>
            </a:r>
          </a:p>
        </p:txBody>
      </p:sp>
    </p:spTree>
    <p:extLst>
      <p:ext uri="{BB962C8B-B14F-4D97-AF65-F5344CB8AC3E}">
        <p14:creationId xmlns:p14="http://schemas.microsoft.com/office/powerpoint/2010/main" val="74345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13C9-554E-49F3-8110-B68DFE6D7C96}"/>
              </a:ext>
            </a:extLst>
          </p:cNvPr>
          <p:cNvSpPr>
            <a:spLocks noGrp="1"/>
          </p:cNvSpPr>
          <p:nvPr>
            <p:ph type="title"/>
          </p:nvPr>
        </p:nvSpPr>
        <p:spPr/>
        <p:txBody>
          <a:bodyPr/>
          <a:lstStyle/>
          <a:p>
            <a:r>
              <a:rPr lang="en-US" dirty="0"/>
              <a:t>Wind Direction Variability</a:t>
            </a:r>
          </a:p>
        </p:txBody>
      </p:sp>
      <p:pic>
        <p:nvPicPr>
          <p:cNvPr id="51" name="Picture 50">
            <a:extLst>
              <a:ext uri="{FF2B5EF4-FFF2-40B4-BE49-F238E27FC236}">
                <a16:creationId xmlns:a16="http://schemas.microsoft.com/office/drawing/2014/main" id="{C1A9CA50-9112-4174-B889-A7968E83D709}"/>
              </a:ext>
            </a:extLst>
          </p:cNvPr>
          <p:cNvPicPr>
            <a:picLocks noChangeAspect="1"/>
          </p:cNvPicPr>
          <p:nvPr/>
        </p:nvPicPr>
        <p:blipFill>
          <a:blip r:embed="rId3"/>
          <a:stretch>
            <a:fillRect/>
          </a:stretch>
        </p:blipFill>
        <p:spPr>
          <a:xfrm>
            <a:off x="457200" y="1469017"/>
            <a:ext cx="2890616" cy="3170095"/>
          </a:xfrm>
          <a:prstGeom prst="rect">
            <a:avLst/>
          </a:prstGeom>
        </p:spPr>
      </p:pic>
      <p:sp>
        <p:nvSpPr>
          <p:cNvPr id="52" name="TextBox 51">
            <a:extLst>
              <a:ext uri="{FF2B5EF4-FFF2-40B4-BE49-F238E27FC236}">
                <a16:creationId xmlns:a16="http://schemas.microsoft.com/office/drawing/2014/main" id="{D2C6A9D0-4CB7-4585-8BFB-3D8EB67DAFF8}"/>
              </a:ext>
            </a:extLst>
          </p:cNvPr>
          <p:cNvSpPr txBox="1"/>
          <p:nvPr/>
        </p:nvSpPr>
        <p:spPr>
          <a:xfrm>
            <a:off x="3800213" y="1469017"/>
            <a:ext cx="398020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Standard model assumes yaw misalignment falls on optimized yaw with </a:t>
            </a:r>
            <a:r>
              <a:rPr lang="en-US" b="1" dirty="0"/>
              <a:t>no uncertainty or lag.</a:t>
            </a:r>
          </a:p>
          <a:p>
            <a:pPr marL="285750" indent="-285750">
              <a:buFont typeface="Arial" panose="020B0604020202020204" pitchFamily="34" charset="0"/>
              <a:buChar char="•"/>
            </a:pPr>
            <a:r>
              <a:rPr lang="en-US" dirty="0"/>
              <a:t>In realistic deployment, controller will not be able to track changes in wind direction perfectly, resulting in a </a:t>
            </a:r>
            <a:r>
              <a:rPr lang="en-US" b="1" dirty="0"/>
              <a:t>discrepancy between optimized yaw and wind direction.</a:t>
            </a:r>
          </a:p>
          <a:p>
            <a:pPr marL="285750" indent="-285750">
              <a:buFont typeface="Arial" panose="020B0604020202020204" pitchFamily="34" charset="0"/>
              <a:buChar char="•"/>
            </a:pPr>
            <a:r>
              <a:rPr lang="en-US" dirty="0"/>
              <a:t>Current method normally distributed zero mean probability density function (PDF).</a:t>
            </a:r>
          </a:p>
        </p:txBody>
      </p:sp>
    </p:spTree>
    <p:extLst>
      <p:ext uri="{BB962C8B-B14F-4D97-AF65-F5344CB8AC3E}">
        <p14:creationId xmlns:p14="http://schemas.microsoft.com/office/powerpoint/2010/main" val="3796918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1C8FFC-42F7-4F24-B584-1CADFE38EB8D}"/>
              </a:ext>
            </a:extLst>
          </p:cNvPr>
          <p:cNvSpPr>
            <a:spLocks noGrp="1"/>
          </p:cNvSpPr>
          <p:nvPr>
            <p:ph type="title"/>
          </p:nvPr>
        </p:nvSpPr>
        <p:spPr/>
        <p:txBody>
          <a:bodyPr/>
          <a:lstStyle/>
          <a:p>
            <a:r>
              <a:rPr lang="en-US" dirty="0"/>
              <a:t>U.S. Onshore Wind Farm Results</a:t>
            </a:r>
          </a:p>
        </p:txBody>
      </p:sp>
    </p:spTree>
    <p:extLst>
      <p:ext uri="{BB962C8B-B14F-4D97-AF65-F5344CB8AC3E}">
        <p14:creationId xmlns:p14="http://schemas.microsoft.com/office/powerpoint/2010/main" val="887527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94D0D-3412-4A41-8C1C-EB7FCF2B6328}"/>
              </a:ext>
            </a:extLst>
          </p:cNvPr>
          <p:cNvSpPr>
            <a:spLocks noGrp="1"/>
          </p:cNvSpPr>
          <p:nvPr>
            <p:ph type="title"/>
          </p:nvPr>
        </p:nvSpPr>
        <p:spPr/>
        <p:txBody>
          <a:bodyPr/>
          <a:lstStyle/>
          <a:p>
            <a:r>
              <a:rPr lang="en-US" dirty="0"/>
              <a:t>Subset of U.S. Onshore Farms</a:t>
            </a:r>
          </a:p>
        </p:txBody>
      </p:sp>
      <p:pic>
        <p:nvPicPr>
          <p:cNvPr id="31" name="Picture 30">
            <a:extLst>
              <a:ext uri="{FF2B5EF4-FFF2-40B4-BE49-F238E27FC236}">
                <a16:creationId xmlns:a16="http://schemas.microsoft.com/office/drawing/2014/main" id="{876C4D3E-C489-47DC-B81D-912BB84BBCC0}"/>
              </a:ext>
            </a:extLst>
          </p:cNvPr>
          <p:cNvPicPr>
            <a:picLocks noChangeAspect="1"/>
          </p:cNvPicPr>
          <p:nvPr/>
        </p:nvPicPr>
        <p:blipFill>
          <a:blip r:embed="rId3"/>
          <a:stretch>
            <a:fillRect/>
          </a:stretch>
        </p:blipFill>
        <p:spPr>
          <a:xfrm>
            <a:off x="4572000" y="1082180"/>
            <a:ext cx="4421704" cy="2421917"/>
          </a:xfrm>
          <a:prstGeom prst="rect">
            <a:avLst/>
          </a:prstGeom>
        </p:spPr>
      </p:pic>
      <p:pic>
        <p:nvPicPr>
          <p:cNvPr id="33" name="Picture 32">
            <a:extLst>
              <a:ext uri="{FF2B5EF4-FFF2-40B4-BE49-F238E27FC236}">
                <a16:creationId xmlns:a16="http://schemas.microsoft.com/office/drawing/2014/main" id="{F3F78200-8881-4F37-87E1-475933049448}"/>
              </a:ext>
            </a:extLst>
          </p:cNvPr>
          <p:cNvPicPr>
            <a:picLocks noChangeAspect="1"/>
          </p:cNvPicPr>
          <p:nvPr/>
        </p:nvPicPr>
        <p:blipFill>
          <a:blip r:embed="rId4"/>
          <a:stretch>
            <a:fillRect/>
          </a:stretch>
        </p:blipFill>
        <p:spPr>
          <a:xfrm>
            <a:off x="4848517" y="3717330"/>
            <a:ext cx="3869978" cy="2421917"/>
          </a:xfrm>
          <a:prstGeom prst="rect">
            <a:avLst/>
          </a:prstGeom>
          <a:ln>
            <a:solidFill>
              <a:schemeClr val="tx1"/>
            </a:solidFill>
          </a:ln>
        </p:spPr>
      </p:pic>
      <p:pic>
        <p:nvPicPr>
          <p:cNvPr id="35" name="Picture 34">
            <a:extLst>
              <a:ext uri="{FF2B5EF4-FFF2-40B4-BE49-F238E27FC236}">
                <a16:creationId xmlns:a16="http://schemas.microsoft.com/office/drawing/2014/main" id="{D518FB58-F738-4554-8F56-D5122A256669}"/>
              </a:ext>
            </a:extLst>
          </p:cNvPr>
          <p:cNvPicPr>
            <a:picLocks noChangeAspect="1"/>
          </p:cNvPicPr>
          <p:nvPr/>
        </p:nvPicPr>
        <p:blipFill rotWithShape="1">
          <a:blip r:embed="rId5"/>
          <a:srcRect l="85730" t="63332" r="4054" b="3056"/>
          <a:stretch/>
        </p:blipFill>
        <p:spPr>
          <a:xfrm>
            <a:off x="8315492" y="5423482"/>
            <a:ext cx="344280" cy="661236"/>
          </a:xfrm>
          <a:prstGeom prst="rect">
            <a:avLst/>
          </a:prstGeom>
        </p:spPr>
      </p:pic>
      <p:pic>
        <p:nvPicPr>
          <p:cNvPr id="38" name="Picture 37">
            <a:extLst>
              <a:ext uri="{FF2B5EF4-FFF2-40B4-BE49-F238E27FC236}">
                <a16:creationId xmlns:a16="http://schemas.microsoft.com/office/drawing/2014/main" id="{59BB0FDD-1915-42D5-B5E8-B4B58ED856CC}"/>
              </a:ext>
            </a:extLst>
          </p:cNvPr>
          <p:cNvPicPr>
            <a:picLocks noChangeAspect="1"/>
          </p:cNvPicPr>
          <p:nvPr/>
        </p:nvPicPr>
        <p:blipFill>
          <a:blip r:embed="rId6"/>
          <a:stretch>
            <a:fillRect/>
          </a:stretch>
        </p:blipFill>
        <p:spPr>
          <a:xfrm>
            <a:off x="150296" y="1015068"/>
            <a:ext cx="4250205" cy="3380763"/>
          </a:xfrm>
          <a:prstGeom prst="rect">
            <a:avLst/>
          </a:prstGeom>
        </p:spPr>
      </p:pic>
      <p:sp>
        <p:nvSpPr>
          <p:cNvPr id="39" name="TextBox 38">
            <a:extLst>
              <a:ext uri="{FF2B5EF4-FFF2-40B4-BE49-F238E27FC236}">
                <a16:creationId xmlns:a16="http://schemas.microsoft.com/office/drawing/2014/main" id="{78B49FBA-749A-44F7-B644-409949408D91}"/>
              </a:ext>
            </a:extLst>
          </p:cNvPr>
          <p:cNvSpPr txBox="1"/>
          <p:nvPr/>
        </p:nvSpPr>
        <p:spPr>
          <a:xfrm>
            <a:off x="425505" y="4541952"/>
            <a:ext cx="400993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Set of 60 farms chosen from the </a:t>
            </a:r>
            <a:r>
              <a:rPr lang="en-US" dirty="0" err="1"/>
              <a:t>USWTDB</a:t>
            </a:r>
            <a:r>
              <a:rPr lang="en-US" dirty="0"/>
              <a:t>.</a:t>
            </a:r>
          </a:p>
          <a:p>
            <a:pPr marL="285750" indent="-285750">
              <a:buFont typeface="Arial" panose="020B0604020202020204" pitchFamily="34" charset="0"/>
              <a:buChar char="•"/>
            </a:pPr>
            <a:r>
              <a:rPr lang="en-US" dirty="0"/>
              <a:t>Relatively even spread of farm size, capacity and farm density.</a:t>
            </a:r>
          </a:p>
          <a:p>
            <a:pPr marL="285750" indent="-285750">
              <a:buFont typeface="Arial" panose="020B0604020202020204" pitchFamily="34" charset="0"/>
              <a:buChar char="•"/>
            </a:pPr>
            <a:r>
              <a:rPr lang="en-US" dirty="0"/>
              <a:t>Number of farms chosen in each region is consistent with the wind resource and installed capacity.</a:t>
            </a:r>
          </a:p>
        </p:txBody>
      </p:sp>
      <p:sp>
        <p:nvSpPr>
          <p:cNvPr id="40" name="TextBox 39">
            <a:extLst>
              <a:ext uri="{FF2B5EF4-FFF2-40B4-BE49-F238E27FC236}">
                <a16:creationId xmlns:a16="http://schemas.microsoft.com/office/drawing/2014/main" id="{DB2388C6-0188-40B3-AB54-20B84CDA1352}"/>
              </a:ext>
            </a:extLst>
          </p:cNvPr>
          <p:cNvSpPr txBox="1"/>
          <p:nvPr/>
        </p:nvSpPr>
        <p:spPr>
          <a:xfrm>
            <a:off x="4823682" y="5787656"/>
            <a:ext cx="478172"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14598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43BB7A-E0F0-4A1A-963B-07E21A03D4ED}"/>
              </a:ext>
            </a:extLst>
          </p:cNvPr>
          <p:cNvSpPr>
            <a:spLocks noGrp="1"/>
          </p:cNvSpPr>
          <p:nvPr>
            <p:ph type="title"/>
          </p:nvPr>
        </p:nvSpPr>
        <p:spPr/>
        <p:txBody>
          <a:bodyPr/>
          <a:lstStyle/>
          <a:p>
            <a:r>
              <a:rPr lang="en-US" dirty="0"/>
              <a:t>Ambient TI Results: % AEP Gains</a:t>
            </a:r>
          </a:p>
        </p:txBody>
      </p:sp>
      <p:pic>
        <p:nvPicPr>
          <p:cNvPr id="7" name="Picture 6">
            <a:extLst>
              <a:ext uri="{FF2B5EF4-FFF2-40B4-BE49-F238E27FC236}">
                <a16:creationId xmlns:a16="http://schemas.microsoft.com/office/drawing/2014/main" id="{7CA166BE-FEA5-4B20-9441-3DAE2A1E8E2D}"/>
              </a:ext>
            </a:extLst>
          </p:cNvPr>
          <p:cNvPicPr>
            <a:picLocks noChangeAspect="1"/>
          </p:cNvPicPr>
          <p:nvPr/>
        </p:nvPicPr>
        <p:blipFill>
          <a:blip r:embed="rId3"/>
          <a:stretch>
            <a:fillRect/>
          </a:stretch>
        </p:blipFill>
        <p:spPr>
          <a:xfrm>
            <a:off x="1663940" y="1266128"/>
            <a:ext cx="4909739" cy="3262269"/>
          </a:xfrm>
          <a:prstGeom prst="rect">
            <a:avLst/>
          </a:prstGeom>
        </p:spPr>
      </p:pic>
      <p:sp>
        <p:nvSpPr>
          <p:cNvPr id="12" name="TextBox 11">
            <a:extLst>
              <a:ext uri="{FF2B5EF4-FFF2-40B4-BE49-F238E27FC236}">
                <a16:creationId xmlns:a16="http://schemas.microsoft.com/office/drawing/2014/main" id="{97EEAA3C-6FE1-4104-AE6A-A1519EFF01A2}"/>
              </a:ext>
            </a:extLst>
          </p:cNvPr>
          <p:cNvSpPr txBox="1"/>
          <p:nvPr/>
        </p:nvSpPr>
        <p:spPr>
          <a:xfrm>
            <a:off x="788565" y="4647501"/>
            <a:ext cx="715580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Range of average AEP gains suggest high potential for wake steering. </a:t>
            </a:r>
          </a:p>
          <a:p>
            <a:pPr marL="285750" indent="-285750">
              <a:buFont typeface="Arial" panose="020B0604020202020204" pitchFamily="34" charset="0"/>
              <a:buChar char="•"/>
            </a:pPr>
            <a:r>
              <a:rPr lang="en-US" dirty="0"/>
              <a:t>Increase in AEP gain is expected with lower TI due to larger effects of wake losses.</a:t>
            </a:r>
          </a:p>
          <a:p>
            <a:pPr marL="285750" indent="-285750">
              <a:buFont typeface="Arial" panose="020B0604020202020204" pitchFamily="34" charset="0"/>
              <a:buChar char="•"/>
            </a:pPr>
            <a:r>
              <a:rPr lang="en-US" dirty="0"/>
              <a:t>Increase in standard deviation with decreasing TI. Farms that do not benefit with a higher TI may only improve marginally at high average turbine spacing. </a:t>
            </a:r>
          </a:p>
        </p:txBody>
      </p:sp>
      <p:sp>
        <p:nvSpPr>
          <p:cNvPr id="13" name="TextBox 12">
            <a:extLst>
              <a:ext uri="{FF2B5EF4-FFF2-40B4-BE49-F238E27FC236}">
                <a16:creationId xmlns:a16="http://schemas.microsoft.com/office/drawing/2014/main" id="{0722D425-315F-40C8-A07E-17D4F091BC3F}"/>
              </a:ext>
            </a:extLst>
          </p:cNvPr>
          <p:cNvSpPr txBox="1"/>
          <p:nvPr/>
        </p:nvSpPr>
        <p:spPr>
          <a:xfrm>
            <a:off x="2064741" y="967030"/>
            <a:ext cx="4508938" cy="369332"/>
          </a:xfrm>
          <a:prstGeom prst="rect">
            <a:avLst/>
          </a:prstGeom>
          <a:noFill/>
        </p:spPr>
        <p:txBody>
          <a:bodyPr wrap="square" rtlCol="0">
            <a:spAutoFit/>
          </a:bodyPr>
          <a:lstStyle/>
          <a:p>
            <a:r>
              <a:rPr lang="en-US" dirty="0"/>
              <a:t>Average AEP Gain distribution across 60 farms</a:t>
            </a:r>
          </a:p>
        </p:txBody>
      </p:sp>
    </p:spTree>
    <p:extLst>
      <p:ext uri="{BB962C8B-B14F-4D97-AF65-F5344CB8AC3E}">
        <p14:creationId xmlns:p14="http://schemas.microsoft.com/office/powerpoint/2010/main" val="4021421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A457-7A7F-4DDB-9597-E456472E8105}"/>
              </a:ext>
            </a:extLst>
          </p:cNvPr>
          <p:cNvSpPr>
            <a:spLocks noGrp="1"/>
          </p:cNvSpPr>
          <p:nvPr>
            <p:ph type="title"/>
          </p:nvPr>
        </p:nvSpPr>
        <p:spPr/>
        <p:txBody>
          <a:bodyPr/>
          <a:lstStyle/>
          <a:p>
            <a:r>
              <a:rPr lang="en-US" dirty="0"/>
              <a:t>Ambient TI Results: Yaw Misalignment</a:t>
            </a:r>
          </a:p>
        </p:txBody>
      </p:sp>
      <p:pic>
        <p:nvPicPr>
          <p:cNvPr id="7" name="Picture 6">
            <a:extLst>
              <a:ext uri="{FF2B5EF4-FFF2-40B4-BE49-F238E27FC236}">
                <a16:creationId xmlns:a16="http://schemas.microsoft.com/office/drawing/2014/main" id="{02F19AA4-7A6A-4EDE-A670-D00263148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68" y="983715"/>
            <a:ext cx="4104481" cy="27493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9C12A41-DC73-4A1B-9C69-C1DAB5F2C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810804"/>
            <a:ext cx="4181635" cy="2869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FC973C-01F1-45EC-BCC4-802FC8AB376A}"/>
              </a:ext>
            </a:extLst>
          </p:cNvPr>
          <p:cNvSpPr txBox="1"/>
          <p:nvPr/>
        </p:nvSpPr>
        <p:spPr>
          <a:xfrm>
            <a:off x="5039519" y="1022047"/>
            <a:ext cx="410448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 time turbines spend yawing increases with decreasing TI on average. </a:t>
            </a:r>
          </a:p>
          <a:p>
            <a:pPr marL="285750" indent="-285750">
              <a:buFont typeface="Arial" panose="020B0604020202020204" pitchFamily="34" charset="0"/>
              <a:buChar char="•"/>
            </a:pPr>
            <a:r>
              <a:rPr lang="en-US" dirty="0"/>
              <a:t>The standard deviation and shape of the kernel density curves do not vary much with difference in TI. </a:t>
            </a:r>
          </a:p>
          <a:p>
            <a:pPr marL="285750" indent="-285750">
              <a:buFont typeface="Arial" panose="020B0604020202020204" pitchFamily="34" charset="0"/>
              <a:buChar char="•"/>
            </a:pPr>
            <a:r>
              <a:rPr lang="en-US" dirty="0"/>
              <a:t>Although the time spent yawing is relatively high, the average yaw misalignments are minor. </a:t>
            </a:r>
          </a:p>
          <a:p>
            <a:pPr marL="285750" indent="-285750">
              <a:buFont typeface="Arial" panose="020B0604020202020204" pitchFamily="34" charset="0"/>
              <a:buChar char="•"/>
            </a:pPr>
            <a:r>
              <a:rPr lang="en-US" dirty="0"/>
              <a:t>Similar shape of average yaw curve and AEP curve suggests correlation.</a:t>
            </a:r>
          </a:p>
        </p:txBody>
      </p:sp>
    </p:spTree>
    <p:extLst>
      <p:ext uri="{BB962C8B-B14F-4D97-AF65-F5344CB8AC3E}">
        <p14:creationId xmlns:p14="http://schemas.microsoft.com/office/powerpoint/2010/main" val="1084034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77DE-6ADE-4E84-9BDB-F1B36E5E3A17}"/>
              </a:ext>
            </a:extLst>
          </p:cNvPr>
          <p:cNvSpPr>
            <a:spLocks noGrp="1"/>
          </p:cNvSpPr>
          <p:nvPr>
            <p:ph type="title"/>
          </p:nvPr>
        </p:nvSpPr>
        <p:spPr/>
        <p:txBody>
          <a:bodyPr/>
          <a:lstStyle/>
          <a:p>
            <a:r>
              <a:rPr lang="en-US" dirty="0"/>
              <a:t>Trends by Region</a:t>
            </a:r>
          </a:p>
        </p:txBody>
      </p:sp>
      <p:pic>
        <p:nvPicPr>
          <p:cNvPr id="5" name="Picture 2">
            <a:extLst>
              <a:ext uri="{FF2B5EF4-FFF2-40B4-BE49-F238E27FC236}">
                <a16:creationId xmlns:a16="http://schemas.microsoft.com/office/drawing/2014/main" id="{25FC580E-AA80-419D-A885-1A3C14E9A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6" y="3632182"/>
            <a:ext cx="37052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F343078-3614-4B12-BC9D-F8B139266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6" y="988502"/>
            <a:ext cx="3667125" cy="2524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42D41D-0A20-495E-8B60-572E424D8F9E}"/>
              </a:ext>
            </a:extLst>
          </p:cNvPr>
          <p:cNvSpPr txBox="1"/>
          <p:nvPr/>
        </p:nvSpPr>
        <p:spPr>
          <a:xfrm>
            <a:off x="3726305" y="988502"/>
            <a:ext cx="526257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West and Interior have lower baseline wake losses on average than Great Lakes, South East and North East. </a:t>
            </a:r>
          </a:p>
          <a:p>
            <a:pPr marL="285750" indent="-285750">
              <a:buFont typeface="Arial" panose="020B0604020202020204" pitchFamily="34" charset="0"/>
              <a:buChar char="•"/>
            </a:pPr>
            <a:r>
              <a:rPr lang="en-US" dirty="0"/>
              <a:t>Higher baseline wake losses in latter three regions due to higher population density (more land area constrains and denser farms).</a:t>
            </a:r>
          </a:p>
          <a:p>
            <a:pPr marL="285750" indent="-285750">
              <a:buFont typeface="Arial" panose="020B0604020202020204" pitchFamily="34" charset="0"/>
              <a:buChar char="•"/>
            </a:pPr>
            <a:r>
              <a:rPr lang="en-US" dirty="0"/>
              <a:t>AEP is between 0.5% and 1.5% and reflective of baseline wake losses.</a:t>
            </a:r>
          </a:p>
        </p:txBody>
      </p:sp>
      <p:pic>
        <p:nvPicPr>
          <p:cNvPr id="10" name="Picture 9">
            <a:extLst>
              <a:ext uri="{FF2B5EF4-FFF2-40B4-BE49-F238E27FC236}">
                <a16:creationId xmlns:a16="http://schemas.microsoft.com/office/drawing/2014/main" id="{546503C7-692A-48FA-9925-3A0BF4329737}"/>
              </a:ext>
            </a:extLst>
          </p:cNvPr>
          <p:cNvPicPr>
            <a:picLocks noChangeAspect="1"/>
          </p:cNvPicPr>
          <p:nvPr/>
        </p:nvPicPr>
        <p:blipFill rotWithShape="1">
          <a:blip r:embed="rId5"/>
          <a:srcRect l="9872"/>
          <a:stretch/>
        </p:blipFill>
        <p:spPr>
          <a:xfrm>
            <a:off x="4194495" y="4082328"/>
            <a:ext cx="4326195" cy="2652809"/>
          </a:xfrm>
          <a:prstGeom prst="rect">
            <a:avLst/>
          </a:prstGeom>
        </p:spPr>
      </p:pic>
      <p:sp>
        <p:nvSpPr>
          <p:cNvPr id="11" name="TextBox 10">
            <a:extLst>
              <a:ext uri="{FF2B5EF4-FFF2-40B4-BE49-F238E27FC236}">
                <a16:creationId xmlns:a16="http://schemas.microsoft.com/office/drawing/2014/main" id="{34831E5E-C63B-4173-88BB-A1926846B8BB}"/>
              </a:ext>
            </a:extLst>
          </p:cNvPr>
          <p:cNvSpPr txBox="1"/>
          <p:nvPr/>
        </p:nvSpPr>
        <p:spPr>
          <a:xfrm>
            <a:off x="4370664" y="6358855"/>
            <a:ext cx="528507" cy="376282"/>
          </a:xfrm>
          <a:prstGeom prst="rect">
            <a:avLst/>
          </a:prstGeom>
          <a:noFill/>
        </p:spPr>
        <p:txBody>
          <a:bodyPr wrap="square" rtlCol="0">
            <a:spAutoFit/>
          </a:bodyPr>
          <a:lstStyle/>
          <a:p>
            <a:r>
              <a:rPr lang="en-US" dirty="0"/>
              <a:t>[6]</a:t>
            </a:r>
          </a:p>
        </p:txBody>
      </p:sp>
      <p:sp>
        <p:nvSpPr>
          <p:cNvPr id="3" name="TextBox 2">
            <a:extLst>
              <a:ext uri="{FF2B5EF4-FFF2-40B4-BE49-F238E27FC236}">
                <a16:creationId xmlns:a16="http://schemas.microsoft.com/office/drawing/2014/main" id="{DABC69D7-149A-44F3-88C9-4FBC771F9120}"/>
              </a:ext>
            </a:extLst>
          </p:cNvPr>
          <p:cNvSpPr txBox="1"/>
          <p:nvPr/>
        </p:nvSpPr>
        <p:spPr>
          <a:xfrm>
            <a:off x="4634917" y="3767610"/>
            <a:ext cx="3488822" cy="369332"/>
          </a:xfrm>
          <a:prstGeom prst="rect">
            <a:avLst/>
          </a:prstGeom>
          <a:noFill/>
        </p:spPr>
        <p:txBody>
          <a:bodyPr wrap="square" rtlCol="0">
            <a:spAutoFit/>
          </a:bodyPr>
          <a:lstStyle/>
          <a:p>
            <a:pPr algn="ctr"/>
            <a:r>
              <a:rPr lang="en-US" b="1" dirty="0"/>
              <a:t>2020 Population Density Map</a:t>
            </a:r>
          </a:p>
        </p:txBody>
      </p:sp>
    </p:spTree>
    <p:extLst>
      <p:ext uri="{BB962C8B-B14F-4D97-AF65-F5344CB8AC3E}">
        <p14:creationId xmlns:p14="http://schemas.microsoft.com/office/powerpoint/2010/main" val="1922850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8F9B-3F1A-41B2-98F2-8BFFBDF66CC8}"/>
              </a:ext>
            </a:extLst>
          </p:cNvPr>
          <p:cNvSpPr>
            <a:spLocks noGrp="1"/>
          </p:cNvSpPr>
          <p:nvPr>
            <p:ph type="title"/>
          </p:nvPr>
        </p:nvSpPr>
        <p:spPr/>
        <p:txBody>
          <a:bodyPr/>
          <a:lstStyle/>
          <a:p>
            <a:r>
              <a:rPr lang="en-US" dirty="0"/>
              <a:t>Outlier Case Studies</a:t>
            </a:r>
          </a:p>
        </p:txBody>
      </p:sp>
      <p:pic>
        <p:nvPicPr>
          <p:cNvPr id="5" name="Picture 4">
            <a:extLst>
              <a:ext uri="{FF2B5EF4-FFF2-40B4-BE49-F238E27FC236}">
                <a16:creationId xmlns:a16="http://schemas.microsoft.com/office/drawing/2014/main" id="{0CFAA1D2-A159-48C6-B7E2-989649513905}"/>
              </a:ext>
            </a:extLst>
          </p:cNvPr>
          <p:cNvPicPr>
            <a:picLocks noChangeAspect="1"/>
          </p:cNvPicPr>
          <p:nvPr/>
        </p:nvPicPr>
        <p:blipFill rotWithShape="1">
          <a:blip r:embed="rId3"/>
          <a:srcRect l="19421" t="2487" r="32920" b="53314"/>
          <a:stretch/>
        </p:blipFill>
        <p:spPr>
          <a:xfrm>
            <a:off x="523875" y="1636027"/>
            <a:ext cx="1647826" cy="2286001"/>
          </a:xfrm>
          <a:prstGeom prst="rect">
            <a:avLst/>
          </a:prstGeom>
        </p:spPr>
      </p:pic>
      <p:pic>
        <p:nvPicPr>
          <p:cNvPr id="7" name="Picture 6">
            <a:extLst>
              <a:ext uri="{FF2B5EF4-FFF2-40B4-BE49-F238E27FC236}">
                <a16:creationId xmlns:a16="http://schemas.microsoft.com/office/drawing/2014/main" id="{E6F2365C-C7F9-4999-B64A-1E6B22875563}"/>
              </a:ext>
            </a:extLst>
          </p:cNvPr>
          <p:cNvPicPr>
            <a:picLocks noChangeAspect="1"/>
          </p:cNvPicPr>
          <p:nvPr/>
        </p:nvPicPr>
        <p:blipFill rotWithShape="1">
          <a:blip r:embed="rId3"/>
          <a:srcRect l="3168" t="51473" r="24105"/>
          <a:stretch/>
        </p:blipFill>
        <p:spPr>
          <a:xfrm>
            <a:off x="2200275" y="1412191"/>
            <a:ext cx="2514600" cy="2509837"/>
          </a:xfrm>
          <a:prstGeom prst="rect">
            <a:avLst/>
          </a:prstGeom>
        </p:spPr>
      </p:pic>
      <p:sp>
        <p:nvSpPr>
          <p:cNvPr id="9" name="TextBox 8">
            <a:extLst>
              <a:ext uri="{FF2B5EF4-FFF2-40B4-BE49-F238E27FC236}">
                <a16:creationId xmlns:a16="http://schemas.microsoft.com/office/drawing/2014/main" id="{6201AA87-BFE6-4280-A8A9-D23A614F8BB0}"/>
              </a:ext>
            </a:extLst>
          </p:cNvPr>
          <p:cNvSpPr txBox="1"/>
          <p:nvPr/>
        </p:nvSpPr>
        <p:spPr>
          <a:xfrm>
            <a:off x="1281114" y="1108462"/>
            <a:ext cx="3162300"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New Creek Wind, South East</a:t>
            </a:r>
          </a:p>
        </p:txBody>
      </p:sp>
      <p:pic>
        <p:nvPicPr>
          <p:cNvPr id="11" name="Picture 10">
            <a:extLst>
              <a:ext uri="{FF2B5EF4-FFF2-40B4-BE49-F238E27FC236}">
                <a16:creationId xmlns:a16="http://schemas.microsoft.com/office/drawing/2014/main" id="{904ADCA6-D1D0-448B-A4AA-FC6A37AF407B}"/>
              </a:ext>
            </a:extLst>
          </p:cNvPr>
          <p:cNvPicPr>
            <a:picLocks noChangeAspect="1"/>
          </p:cNvPicPr>
          <p:nvPr/>
        </p:nvPicPr>
        <p:blipFill rotWithShape="1">
          <a:blip r:embed="rId4"/>
          <a:srcRect l="22603" t="738" r="41781" b="54982"/>
          <a:stretch/>
        </p:blipFill>
        <p:spPr>
          <a:xfrm>
            <a:off x="4886246" y="1638961"/>
            <a:ext cx="1238250" cy="2286002"/>
          </a:xfrm>
          <a:prstGeom prst="rect">
            <a:avLst/>
          </a:prstGeom>
        </p:spPr>
      </p:pic>
      <p:pic>
        <p:nvPicPr>
          <p:cNvPr id="13" name="Picture 12">
            <a:extLst>
              <a:ext uri="{FF2B5EF4-FFF2-40B4-BE49-F238E27FC236}">
                <a16:creationId xmlns:a16="http://schemas.microsoft.com/office/drawing/2014/main" id="{929ADAB6-F6D4-440D-9823-12332E974889}"/>
              </a:ext>
            </a:extLst>
          </p:cNvPr>
          <p:cNvPicPr>
            <a:picLocks noChangeAspect="1"/>
          </p:cNvPicPr>
          <p:nvPr/>
        </p:nvPicPr>
        <p:blipFill rotWithShape="1">
          <a:blip r:embed="rId4"/>
          <a:srcRect t="50369" r="27260" b="1660"/>
          <a:stretch/>
        </p:blipFill>
        <p:spPr>
          <a:xfrm>
            <a:off x="6124496" y="1457987"/>
            <a:ext cx="2528889" cy="2476500"/>
          </a:xfrm>
          <a:prstGeom prst="rect">
            <a:avLst/>
          </a:prstGeom>
        </p:spPr>
      </p:pic>
      <p:sp>
        <p:nvSpPr>
          <p:cNvPr id="15" name="TextBox 14">
            <a:extLst>
              <a:ext uri="{FF2B5EF4-FFF2-40B4-BE49-F238E27FC236}">
                <a16:creationId xmlns:a16="http://schemas.microsoft.com/office/drawing/2014/main" id="{1587F63E-981B-491C-9932-A64D17BB53E8}"/>
              </a:ext>
            </a:extLst>
          </p:cNvPr>
          <p:cNvSpPr txBox="1"/>
          <p:nvPr/>
        </p:nvSpPr>
        <p:spPr>
          <a:xfrm>
            <a:off x="5762546" y="1061152"/>
            <a:ext cx="2347912"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Mars Hill, North East</a:t>
            </a:r>
          </a:p>
        </p:txBody>
      </p:sp>
      <p:sp>
        <p:nvSpPr>
          <p:cNvPr id="17" name="TextBox 16">
            <a:extLst>
              <a:ext uri="{FF2B5EF4-FFF2-40B4-BE49-F238E27FC236}">
                <a16:creationId xmlns:a16="http://schemas.microsoft.com/office/drawing/2014/main" id="{8A822142-62A0-4DA3-A57B-98FE552A9393}"/>
              </a:ext>
            </a:extLst>
          </p:cNvPr>
          <p:cNvSpPr txBox="1"/>
          <p:nvPr/>
        </p:nvSpPr>
        <p:spPr>
          <a:xfrm>
            <a:off x="2143125" y="3405742"/>
            <a:ext cx="695325"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19" name="TextBox 18">
            <a:extLst>
              <a:ext uri="{FF2B5EF4-FFF2-40B4-BE49-F238E27FC236}">
                <a16:creationId xmlns:a16="http://schemas.microsoft.com/office/drawing/2014/main" id="{4605A512-B0BE-4A8E-B55A-EFDDD39962A7}"/>
              </a:ext>
            </a:extLst>
          </p:cNvPr>
          <p:cNvSpPr txBox="1"/>
          <p:nvPr/>
        </p:nvSpPr>
        <p:spPr>
          <a:xfrm>
            <a:off x="6124496" y="3378286"/>
            <a:ext cx="695325"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21" name="TextBox 20">
            <a:extLst>
              <a:ext uri="{FF2B5EF4-FFF2-40B4-BE49-F238E27FC236}">
                <a16:creationId xmlns:a16="http://schemas.microsoft.com/office/drawing/2014/main" id="{2DBF2DE5-3360-4CFD-ADF6-D4689562B092}"/>
              </a:ext>
            </a:extLst>
          </p:cNvPr>
          <p:cNvSpPr txBox="1"/>
          <p:nvPr/>
        </p:nvSpPr>
        <p:spPr>
          <a:xfrm rot="16200000">
            <a:off x="-143661" y="2528609"/>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23" name="TextBox 22">
            <a:extLst>
              <a:ext uri="{FF2B5EF4-FFF2-40B4-BE49-F238E27FC236}">
                <a16:creationId xmlns:a16="http://schemas.microsoft.com/office/drawing/2014/main" id="{16055D19-753E-4E14-ADDA-DEF2AF7D6723}"/>
              </a:ext>
            </a:extLst>
          </p:cNvPr>
          <p:cNvSpPr txBox="1"/>
          <p:nvPr/>
        </p:nvSpPr>
        <p:spPr>
          <a:xfrm>
            <a:off x="1068253" y="3941761"/>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25" name="TextBox 24">
            <a:extLst>
              <a:ext uri="{FF2B5EF4-FFF2-40B4-BE49-F238E27FC236}">
                <a16:creationId xmlns:a16="http://schemas.microsoft.com/office/drawing/2014/main" id="{3F891676-69AC-4507-A7E9-3536E524F508}"/>
              </a:ext>
            </a:extLst>
          </p:cNvPr>
          <p:cNvSpPr txBox="1"/>
          <p:nvPr/>
        </p:nvSpPr>
        <p:spPr>
          <a:xfrm rot="16200000">
            <a:off x="4324338" y="2596761"/>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27" name="TextBox 26">
            <a:extLst>
              <a:ext uri="{FF2B5EF4-FFF2-40B4-BE49-F238E27FC236}">
                <a16:creationId xmlns:a16="http://schemas.microsoft.com/office/drawing/2014/main" id="{5F5B0A58-F63A-48C4-B9BE-0E42A7A04391}"/>
              </a:ext>
            </a:extLst>
          </p:cNvPr>
          <p:cNvSpPr txBox="1"/>
          <p:nvPr/>
        </p:nvSpPr>
        <p:spPr>
          <a:xfrm>
            <a:off x="5282986" y="3890445"/>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28" name="TextBox 27">
            <a:extLst>
              <a:ext uri="{FF2B5EF4-FFF2-40B4-BE49-F238E27FC236}">
                <a16:creationId xmlns:a16="http://schemas.microsoft.com/office/drawing/2014/main" id="{19CF9C2D-126F-4A27-A9BA-918B45291A46}"/>
              </a:ext>
            </a:extLst>
          </p:cNvPr>
          <p:cNvSpPr txBox="1"/>
          <p:nvPr/>
        </p:nvSpPr>
        <p:spPr>
          <a:xfrm>
            <a:off x="2424113" y="3982778"/>
            <a:ext cx="1870745" cy="369332"/>
          </a:xfrm>
          <a:prstGeom prst="rect">
            <a:avLst/>
          </a:prstGeom>
          <a:noFill/>
        </p:spPr>
        <p:txBody>
          <a:bodyPr wrap="square" rtlCol="0">
            <a:spAutoFit/>
          </a:bodyPr>
          <a:lstStyle/>
          <a:p>
            <a:r>
              <a:rPr lang="en-US" b="1" dirty="0"/>
              <a:t>AEP Gain = 3.17%</a:t>
            </a:r>
          </a:p>
        </p:txBody>
      </p:sp>
      <p:sp>
        <p:nvSpPr>
          <p:cNvPr id="30" name="TextBox 29">
            <a:extLst>
              <a:ext uri="{FF2B5EF4-FFF2-40B4-BE49-F238E27FC236}">
                <a16:creationId xmlns:a16="http://schemas.microsoft.com/office/drawing/2014/main" id="{FE3828BC-BFCF-4146-A37A-9C447C6855C3}"/>
              </a:ext>
            </a:extLst>
          </p:cNvPr>
          <p:cNvSpPr txBox="1"/>
          <p:nvPr/>
        </p:nvSpPr>
        <p:spPr>
          <a:xfrm>
            <a:off x="6638846" y="3982778"/>
            <a:ext cx="1870745" cy="369332"/>
          </a:xfrm>
          <a:prstGeom prst="rect">
            <a:avLst/>
          </a:prstGeom>
          <a:noFill/>
        </p:spPr>
        <p:txBody>
          <a:bodyPr wrap="square" rtlCol="0">
            <a:spAutoFit/>
          </a:bodyPr>
          <a:lstStyle/>
          <a:p>
            <a:r>
              <a:rPr lang="en-US" b="1" dirty="0"/>
              <a:t>AEP Gain = 2.08%</a:t>
            </a:r>
          </a:p>
        </p:txBody>
      </p:sp>
      <p:sp>
        <p:nvSpPr>
          <p:cNvPr id="31" name="TextBox 30">
            <a:extLst>
              <a:ext uri="{FF2B5EF4-FFF2-40B4-BE49-F238E27FC236}">
                <a16:creationId xmlns:a16="http://schemas.microsoft.com/office/drawing/2014/main" id="{37A7F3BB-054D-490F-A41B-03F35913E1FD}"/>
              </a:ext>
            </a:extLst>
          </p:cNvPr>
          <p:cNvSpPr txBox="1"/>
          <p:nvPr/>
        </p:nvSpPr>
        <p:spPr>
          <a:xfrm>
            <a:off x="373310" y="4580408"/>
            <a:ext cx="83973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Both farms have linear turbine geometries at a certain wind direction. </a:t>
            </a:r>
          </a:p>
          <a:p>
            <a:pPr marL="285750" indent="-285750">
              <a:buFont typeface="Arial" panose="020B0604020202020204" pitchFamily="34" charset="0"/>
              <a:buChar char="•"/>
            </a:pPr>
            <a:r>
              <a:rPr lang="en-US" dirty="0"/>
              <a:t>Although the wind directions at which we would expect baseline wake losses to be high aren’t the most frequent, the cases where they do occur result in substantial wake losses.</a:t>
            </a:r>
          </a:p>
          <a:p>
            <a:pPr marL="285750" indent="-285750">
              <a:buFont typeface="Arial" panose="020B0604020202020204" pitchFamily="34" charset="0"/>
              <a:buChar char="•"/>
            </a:pPr>
            <a:r>
              <a:rPr lang="en-US" dirty="0"/>
              <a:t>Directional farms also perform well for wake steering due to secondary steering.</a:t>
            </a:r>
          </a:p>
        </p:txBody>
      </p:sp>
    </p:spTree>
    <p:extLst>
      <p:ext uri="{BB962C8B-B14F-4D97-AF65-F5344CB8AC3E}">
        <p14:creationId xmlns:p14="http://schemas.microsoft.com/office/powerpoint/2010/main" val="2499728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29F539-18AD-5A46-8F1F-6991FCADC475}"/>
              </a:ext>
            </a:extLst>
          </p:cNvPr>
          <p:cNvSpPr>
            <a:spLocks noGrp="1"/>
          </p:cNvSpPr>
          <p:nvPr>
            <p:ph type="body" sz="quarter" idx="11"/>
          </p:nvPr>
        </p:nvSpPr>
        <p:spPr/>
        <p:txBody>
          <a:bodyPr/>
          <a:lstStyle/>
          <a:p>
            <a:r>
              <a:rPr lang="en-US" dirty="0"/>
              <a:t>Background and Motivation</a:t>
            </a:r>
          </a:p>
        </p:txBody>
      </p:sp>
      <p:sp>
        <p:nvSpPr>
          <p:cNvPr id="3" name="Text Placeholder 2">
            <a:extLst>
              <a:ext uri="{FF2B5EF4-FFF2-40B4-BE49-F238E27FC236}">
                <a16:creationId xmlns:a16="http://schemas.microsoft.com/office/drawing/2014/main" id="{FD4A5125-EB9A-AD4A-9694-F683BDCBB5ED}"/>
              </a:ext>
            </a:extLst>
          </p:cNvPr>
          <p:cNvSpPr>
            <a:spLocks noGrp="1"/>
          </p:cNvSpPr>
          <p:nvPr>
            <p:ph type="body" sz="quarter" idx="19"/>
          </p:nvPr>
        </p:nvSpPr>
        <p:spPr/>
        <p:txBody>
          <a:bodyPr/>
          <a:lstStyle/>
          <a:p>
            <a:r>
              <a:rPr lang="en-US" dirty="0"/>
              <a:t>Project Goal</a:t>
            </a:r>
          </a:p>
        </p:txBody>
      </p:sp>
      <p:sp>
        <p:nvSpPr>
          <p:cNvPr id="4" name="Text Placeholder 3">
            <a:extLst>
              <a:ext uri="{FF2B5EF4-FFF2-40B4-BE49-F238E27FC236}">
                <a16:creationId xmlns:a16="http://schemas.microsoft.com/office/drawing/2014/main" id="{68206F22-317B-FC45-81F1-F7EFEFAE16CA}"/>
              </a:ext>
            </a:extLst>
          </p:cNvPr>
          <p:cNvSpPr>
            <a:spLocks noGrp="1"/>
          </p:cNvSpPr>
          <p:nvPr>
            <p:ph type="body" sz="quarter" idx="21"/>
          </p:nvPr>
        </p:nvSpPr>
        <p:spPr/>
        <p:txBody>
          <a:bodyPr/>
          <a:lstStyle/>
          <a:p>
            <a:r>
              <a:rPr lang="en-US" dirty="0"/>
              <a:t>Methods</a:t>
            </a:r>
          </a:p>
        </p:txBody>
      </p:sp>
      <p:sp>
        <p:nvSpPr>
          <p:cNvPr id="5" name="Text Placeholder 4">
            <a:extLst>
              <a:ext uri="{FF2B5EF4-FFF2-40B4-BE49-F238E27FC236}">
                <a16:creationId xmlns:a16="http://schemas.microsoft.com/office/drawing/2014/main" id="{B24577B4-1A60-5243-B6F6-834E7AC98117}"/>
              </a:ext>
            </a:extLst>
          </p:cNvPr>
          <p:cNvSpPr>
            <a:spLocks noGrp="1"/>
          </p:cNvSpPr>
          <p:nvPr>
            <p:ph type="body" sz="quarter" idx="23"/>
          </p:nvPr>
        </p:nvSpPr>
        <p:spPr/>
        <p:txBody>
          <a:bodyPr/>
          <a:lstStyle/>
          <a:p>
            <a:r>
              <a:rPr lang="en-US" dirty="0"/>
              <a:t>Results</a:t>
            </a:r>
          </a:p>
        </p:txBody>
      </p:sp>
      <p:sp>
        <p:nvSpPr>
          <p:cNvPr id="6" name="Text Placeholder 5">
            <a:extLst>
              <a:ext uri="{FF2B5EF4-FFF2-40B4-BE49-F238E27FC236}">
                <a16:creationId xmlns:a16="http://schemas.microsoft.com/office/drawing/2014/main" id="{DBFF4A45-5E82-8549-99A2-8DF4C0247CB2}"/>
              </a:ext>
            </a:extLst>
          </p:cNvPr>
          <p:cNvSpPr>
            <a:spLocks noGrp="1"/>
          </p:cNvSpPr>
          <p:nvPr>
            <p:ph type="body" sz="quarter" idx="25"/>
          </p:nvPr>
        </p:nvSpPr>
        <p:spPr/>
        <p:txBody>
          <a:bodyPr/>
          <a:lstStyle/>
          <a:p>
            <a:r>
              <a:rPr lang="en-US" dirty="0"/>
              <a:t>Conclusions</a:t>
            </a:r>
          </a:p>
        </p:txBody>
      </p:sp>
      <p:sp>
        <p:nvSpPr>
          <p:cNvPr id="7" name="Text Placeholder 6">
            <a:extLst>
              <a:ext uri="{FF2B5EF4-FFF2-40B4-BE49-F238E27FC236}">
                <a16:creationId xmlns:a16="http://schemas.microsoft.com/office/drawing/2014/main" id="{873034CD-704C-3D4C-B47B-757D6C4A66B5}"/>
              </a:ext>
            </a:extLst>
          </p:cNvPr>
          <p:cNvSpPr>
            <a:spLocks noGrp="1"/>
          </p:cNvSpPr>
          <p:nvPr>
            <p:ph type="body" sz="quarter" idx="27"/>
          </p:nvPr>
        </p:nvSpPr>
        <p:spPr/>
        <p:txBody>
          <a:bodyPr/>
          <a:lstStyle/>
          <a:p>
            <a:r>
              <a:rPr lang="en-US" dirty="0"/>
              <a:t>Conclusions </a:t>
            </a:r>
          </a:p>
        </p:txBody>
      </p:sp>
      <p:sp>
        <p:nvSpPr>
          <p:cNvPr id="12" name="Title 11">
            <a:extLst>
              <a:ext uri="{FF2B5EF4-FFF2-40B4-BE49-F238E27FC236}">
                <a16:creationId xmlns:a16="http://schemas.microsoft.com/office/drawing/2014/main" id="{7C91DB47-E7BE-4998-8162-A7DF0DF63C39}"/>
              </a:ext>
            </a:extLst>
          </p:cNvPr>
          <p:cNvSpPr>
            <a:spLocks noGrp="1"/>
          </p:cNvSpPr>
          <p:nvPr>
            <p:ph type="title"/>
          </p:nvPr>
        </p:nvSpPr>
        <p:spPr/>
        <p:txBody>
          <a:bodyPr/>
          <a:lstStyle/>
          <a:p>
            <a:r>
              <a:rPr lang="en-US" dirty="0"/>
              <a:t>Contents</a:t>
            </a:r>
          </a:p>
        </p:txBody>
      </p:sp>
      <p:sp>
        <p:nvSpPr>
          <p:cNvPr id="14" name="Rectangle 13">
            <a:extLst>
              <a:ext uri="{FF2B5EF4-FFF2-40B4-BE49-F238E27FC236}">
                <a16:creationId xmlns:a16="http://schemas.microsoft.com/office/drawing/2014/main" id="{5F5C27F8-4C24-497B-9974-324C8DC98D2D}"/>
              </a:ext>
            </a:extLst>
          </p:cNvPr>
          <p:cNvSpPr/>
          <p:nvPr/>
        </p:nvSpPr>
        <p:spPr>
          <a:xfrm>
            <a:off x="178676" y="5604751"/>
            <a:ext cx="7588469" cy="10510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95755E-3BE4-43F7-8043-C1F1925D2472}"/>
              </a:ext>
            </a:extLst>
          </p:cNvPr>
          <p:cNvSpPr/>
          <p:nvPr/>
        </p:nvSpPr>
        <p:spPr>
          <a:xfrm>
            <a:off x="331076" y="4992025"/>
            <a:ext cx="7588469" cy="10510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415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FA11-C6B7-40BA-BAE2-C7DFDE42FFA0}"/>
              </a:ext>
            </a:extLst>
          </p:cNvPr>
          <p:cNvSpPr>
            <a:spLocks noGrp="1"/>
          </p:cNvSpPr>
          <p:nvPr>
            <p:ph type="title"/>
          </p:nvPr>
        </p:nvSpPr>
        <p:spPr/>
        <p:txBody>
          <a:bodyPr/>
          <a:lstStyle/>
          <a:p>
            <a:r>
              <a:rPr lang="en-US" dirty="0"/>
              <a:t>Other Trends</a:t>
            </a:r>
          </a:p>
        </p:txBody>
      </p:sp>
      <p:pic>
        <p:nvPicPr>
          <p:cNvPr id="5" name="Picture 6">
            <a:extLst>
              <a:ext uri="{FF2B5EF4-FFF2-40B4-BE49-F238E27FC236}">
                <a16:creationId xmlns:a16="http://schemas.microsoft.com/office/drawing/2014/main" id="{19607983-63A9-40B4-83A7-F7078666A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83" y="970571"/>
            <a:ext cx="3028165" cy="20628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65F01BFF-5491-41ED-9B38-1182F9F0D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882" y="3033460"/>
            <a:ext cx="3028165" cy="20940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990E29E7-825A-4472-8ADF-3291D590EE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048" y="970571"/>
            <a:ext cx="3028165" cy="21173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14F15E83-4A2B-45C7-91FB-89F5C05796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0048" y="3087951"/>
            <a:ext cx="3059303" cy="20628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B29EA85-33DE-4BB9-A957-E5B3973EB4A4}"/>
              </a:ext>
            </a:extLst>
          </p:cNvPr>
          <p:cNvSpPr txBox="1"/>
          <p:nvPr/>
        </p:nvSpPr>
        <p:spPr>
          <a:xfrm>
            <a:off x="570451" y="5252464"/>
            <a:ext cx="798497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Baseline wake loss does not imply good wake steering potential nor does the power density. </a:t>
            </a:r>
          </a:p>
          <a:p>
            <a:pPr marL="285750" indent="-285750">
              <a:buFont typeface="Arial" panose="020B0604020202020204" pitchFamily="34" charset="0"/>
              <a:buChar char="•"/>
            </a:pPr>
            <a:r>
              <a:rPr lang="en-US" dirty="0"/>
              <a:t>Strong dependence of average yaw misalignment on wake losses.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084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8A2E7C-7282-459D-95F9-F9F7A1B87CF3}"/>
              </a:ext>
            </a:extLst>
          </p:cNvPr>
          <p:cNvSpPr>
            <a:spLocks noGrp="1"/>
          </p:cNvSpPr>
          <p:nvPr>
            <p:ph type="title"/>
          </p:nvPr>
        </p:nvSpPr>
        <p:spPr/>
        <p:txBody>
          <a:bodyPr/>
          <a:lstStyle/>
          <a:p>
            <a:r>
              <a:rPr lang="en-US" dirty="0"/>
              <a:t>Parametric Study Results</a:t>
            </a:r>
          </a:p>
        </p:txBody>
      </p:sp>
    </p:spTree>
    <p:extLst>
      <p:ext uri="{BB962C8B-B14F-4D97-AF65-F5344CB8AC3E}">
        <p14:creationId xmlns:p14="http://schemas.microsoft.com/office/powerpoint/2010/main" val="3388084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D75F6B-FDF6-447E-8CB6-1147B870116C}"/>
              </a:ext>
            </a:extLst>
          </p:cNvPr>
          <p:cNvSpPr>
            <a:spLocks noGrp="1"/>
          </p:cNvSpPr>
          <p:nvPr>
            <p:ph type="title"/>
          </p:nvPr>
        </p:nvSpPr>
        <p:spPr/>
        <p:txBody>
          <a:bodyPr/>
          <a:lstStyle/>
          <a:p>
            <a:r>
              <a:rPr lang="en-US" dirty="0"/>
              <a:t>Parametric Study Method</a:t>
            </a:r>
          </a:p>
        </p:txBody>
      </p:sp>
      <p:pic>
        <p:nvPicPr>
          <p:cNvPr id="15" name="Picture 14">
            <a:extLst>
              <a:ext uri="{FF2B5EF4-FFF2-40B4-BE49-F238E27FC236}">
                <a16:creationId xmlns:a16="http://schemas.microsoft.com/office/drawing/2014/main" id="{449AED73-3223-4975-8B85-77D5BF666E4B}"/>
              </a:ext>
            </a:extLst>
          </p:cNvPr>
          <p:cNvPicPr>
            <a:picLocks noChangeAspect="1"/>
          </p:cNvPicPr>
          <p:nvPr/>
        </p:nvPicPr>
        <p:blipFill>
          <a:blip r:embed="rId3"/>
          <a:stretch>
            <a:fillRect/>
          </a:stretch>
        </p:blipFill>
        <p:spPr>
          <a:xfrm>
            <a:off x="457200" y="1039516"/>
            <a:ext cx="3113445" cy="2994650"/>
          </a:xfrm>
          <a:prstGeom prst="rect">
            <a:avLst/>
          </a:prstGeom>
        </p:spPr>
      </p:pic>
      <p:pic>
        <p:nvPicPr>
          <p:cNvPr id="17" name="Picture 16">
            <a:extLst>
              <a:ext uri="{FF2B5EF4-FFF2-40B4-BE49-F238E27FC236}">
                <a16:creationId xmlns:a16="http://schemas.microsoft.com/office/drawing/2014/main" id="{6D067042-B7B3-43BA-9FBF-146460E4C0F0}"/>
              </a:ext>
            </a:extLst>
          </p:cNvPr>
          <p:cNvPicPr>
            <a:picLocks noChangeAspect="1"/>
          </p:cNvPicPr>
          <p:nvPr/>
        </p:nvPicPr>
        <p:blipFill rotWithShape="1">
          <a:blip r:embed="rId4"/>
          <a:srcRect t="8378"/>
          <a:stretch/>
        </p:blipFill>
        <p:spPr>
          <a:xfrm>
            <a:off x="3969346" y="1247235"/>
            <a:ext cx="3609975" cy="2181765"/>
          </a:xfrm>
          <a:prstGeom prst="rect">
            <a:avLst/>
          </a:prstGeom>
        </p:spPr>
      </p:pic>
      <p:sp>
        <p:nvSpPr>
          <p:cNvPr id="21" name="TextBox 20">
            <a:extLst>
              <a:ext uri="{FF2B5EF4-FFF2-40B4-BE49-F238E27FC236}">
                <a16:creationId xmlns:a16="http://schemas.microsoft.com/office/drawing/2014/main" id="{E135D835-F564-442C-B0CB-F28FA3007480}"/>
              </a:ext>
            </a:extLst>
          </p:cNvPr>
          <p:cNvSpPr txBox="1"/>
          <p:nvPr/>
        </p:nvSpPr>
        <p:spPr>
          <a:xfrm>
            <a:off x="4214840" y="3673421"/>
            <a:ext cx="4546834" cy="646331"/>
          </a:xfrm>
          <a:prstGeom prst="rect">
            <a:avLst/>
          </a:prstGeom>
          <a:noFill/>
        </p:spPr>
        <p:txBody>
          <a:bodyPr wrap="square" rtlCol="0">
            <a:spAutoFit/>
          </a:bodyPr>
          <a:lstStyle/>
          <a:p>
            <a:r>
              <a:rPr lang="en-US" dirty="0" err="1"/>
              <a:t>LCOE</a:t>
            </a:r>
            <a:r>
              <a:rPr lang="en-US" dirty="0"/>
              <a:t> = Levelized Cost of Energy</a:t>
            </a:r>
          </a:p>
          <a:p>
            <a:r>
              <a:rPr lang="en-US" dirty="0"/>
              <a:t>BOS = Balance of Station Cost </a:t>
            </a:r>
          </a:p>
        </p:txBody>
      </p:sp>
      <p:sp>
        <p:nvSpPr>
          <p:cNvPr id="22" name="Rectangle 21">
            <a:extLst>
              <a:ext uri="{FF2B5EF4-FFF2-40B4-BE49-F238E27FC236}">
                <a16:creationId xmlns:a16="http://schemas.microsoft.com/office/drawing/2014/main" id="{A75B8E20-F5D8-4DDC-B813-24B3EEF3C86C}"/>
              </a:ext>
            </a:extLst>
          </p:cNvPr>
          <p:cNvSpPr/>
          <p:nvPr/>
        </p:nvSpPr>
        <p:spPr>
          <a:xfrm>
            <a:off x="4099033" y="2238703"/>
            <a:ext cx="3300249" cy="46245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F7D9C69-3396-411E-B26E-B9BF9A22F045}"/>
              </a:ext>
            </a:extLst>
          </p:cNvPr>
          <p:cNvSpPr txBox="1"/>
          <p:nvPr/>
        </p:nvSpPr>
        <p:spPr>
          <a:xfrm>
            <a:off x="457200" y="4319752"/>
            <a:ext cx="32004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Combinatorial study of 72 cases.</a:t>
            </a:r>
          </a:p>
          <a:p>
            <a:pPr marL="285750" indent="-285750">
              <a:buFont typeface="Arial" panose="020B0604020202020204" pitchFamily="34" charset="0"/>
              <a:buChar char="•"/>
            </a:pPr>
            <a:r>
              <a:rPr lang="en-US" dirty="0"/>
              <a:t>Effects on wake steering performance (AEP gain)</a:t>
            </a:r>
          </a:p>
          <a:p>
            <a:pPr marL="285750" indent="-285750">
              <a:buFont typeface="Arial" panose="020B0604020202020204" pitchFamily="34" charset="0"/>
              <a:buChar char="•"/>
            </a:pPr>
            <a:r>
              <a:rPr lang="en-US" dirty="0"/>
              <a:t>Effect on BOS and </a:t>
            </a:r>
            <a:r>
              <a:rPr lang="en-US" dirty="0" err="1"/>
              <a:t>LCOE</a:t>
            </a:r>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7E704F7-C70F-4F8C-8373-7B7C0200FE1A}"/>
                  </a:ext>
                </a:extLst>
              </p:cNvPr>
              <p:cNvSpPr txBox="1"/>
              <p:nvPr/>
            </p:nvSpPr>
            <p:spPr>
              <a:xfrm>
                <a:off x="5192111" y="4914077"/>
                <a:ext cx="144982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𝐿𝐶𝑂𝐸</m:t>
                      </m:r>
                      <m:r>
                        <a:rPr lang="en-US" b="0" i="1" smtClean="0">
                          <a:latin typeface="Cambria Math" panose="02040503050406030204" pitchFamily="18" charset="0"/>
                        </a:rPr>
                        <m:t> ∝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𝐵𝑂𝑆</m:t>
                          </m:r>
                        </m:num>
                        <m:den>
                          <m:r>
                            <a:rPr lang="en-US" b="0" i="1" smtClean="0">
                              <a:latin typeface="Cambria Math" panose="02040503050406030204" pitchFamily="18" charset="0"/>
                              <a:ea typeface="Cambria Math" panose="02040503050406030204" pitchFamily="18" charset="0"/>
                            </a:rPr>
                            <m:t>𝐴𝐸𝑃</m:t>
                          </m:r>
                        </m:den>
                      </m:f>
                    </m:oMath>
                  </m:oMathPara>
                </a14:m>
                <a:endParaRPr lang="en-US" dirty="0"/>
              </a:p>
            </p:txBody>
          </p:sp>
        </mc:Choice>
        <mc:Fallback xmlns="">
          <p:sp>
            <p:nvSpPr>
              <p:cNvPr id="24" name="TextBox 23">
                <a:extLst>
                  <a:ext uri="{FF2B5EF4-FFF2-40B4-BE49-F238E27FC236}">
                    <a16:creationId xmlns:a16="http://schemas.microsoft.com/office/drawing/2014/main" id="{D7E704F7-C70F-4F8C-8373-7B7C0200FE1A}"/>
                  </a:ext>
                </a:extLst>
              </p:cNvPr>
              <p:cNvSpPr txBox="1">
                <a:spLocks noRot="1" noChangeAspect="1" noMove="1" noResize="1" noEditPoints="1" noAdjustHandles="1" noChangeArrowheads="1" noChangeShapeType="1" noTextEdit="1"/>
              </p:cNvSpPr>
              <p:nvPr/>
            </p:nvSpPr>
            <p:spPr>
              <a:xfrm>
                <a:off x="5192111" y="4914077"/>
                <a:ext cx="1449820" cy="51860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92885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9F9D-2B4D-43C0-B5D7-E8FF05A9AE2F}"/>
              </a:ext>
            </a:extLst>
          </p:cNvPr>
          <p:cNvSpPr>
            <a:spLocks noGrp="1"/>
          </p:cNvSpPr>
          <p:nvPr>
            <p:ph type="title"/>
          </p:nvPr>
        </p:nvSpPr>
        <p:spPr/>
        <p:txBody>
          <a:bodyPr/>
          <a:lstStyle/>
          <a:p>
            <a:r>
              <a:rPr lang="en-US" dirty="0"/>
              <a:t>Trends in Wake Steering Performance</a:t>
            </a:r>
          </a:p>
        </p:txBody>
      </p:sp>
      <p:pic>
        <p:nvPicPr>
          <p:cNvPr id="5" name="Picture 10">
            <a:extLst>
              <a:ext uri="{FF2B5EF4-FFF2-40B4-BE49-F238E27FC236}">
                <a16:creationId xmlns:a16="http://schemas.microsoft.com/office/drawing/2014/main" id="{0DCE4147-64A3-427F-9CC0-C030DFB53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28" y="868947"/>
            <a:ext cx="2905133" cy="21203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021A5422-82D7-4185-8A4E-E34894603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6274" y="868947"/>
            <a:ext cx="2905133" cy="21203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D33C30B7-A248-45C5-B378-702AA275D9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33" y="2989317"/>
            <a:ext cx="2859858" cy="21203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C6F094D6-E66F-4B45-9086-5DB98FE526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1549" y="2991520"/>
            <a:ext cx="2859858" cy="212037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EFDE96B-DEE8-40DF-9562-2D1C0E32B2EA}"/>
              </a:ext>
            </a:extLst>
          </p:cNvPr>
          <p:cNvSpPr txBox="1"/>
          <p:nvPr/>
        </p:nvSpPr>
        <p:spPr>
          <a:xfrm>
            <a:off x="411925" y="5111890"/>
            <a:ext cx="856516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Decrease in baseline wake losses with increasing average wind speed due to the decrease in thrust coefficients </a:t>
            </a:r>
          </a:p>
          <a:p>
            <a:pPr marL="285750" indent="-285750">
              <a:buFont typeface="Arial" panose="020B0604020202020204" pitchFamily="34" charset="0"/>
              <a:buChar char="•"/>
            </a:pPr>
            <a:r>
              <a:rPr lang="en-US" dirty="0"/>
              <a:t>Higher specific power machines leads to increased baseline wake losses due to larger region II in power curve. </a:t>
            </a:r>
          </a:p>
          <a:p>
            <a:pPr marL="285750" indent="-285750">
              <a:buFont typeface="Arial" panose="020B0604020202020204" pitchFamily="34" charset="0"/>
              <a:buChar char="•"/>
            </a:pPr>
            <a:r>
              <a:rPr lang="en-US" dirty="0"/>
              <a:t>Increased relative spacing leads to decrease in wake losses as they have more time to dissipate.</a:t>
            </a:r>
          </a:p>
        </p:txBody>
      </p:sp>
      <p:cxnSp>
        <p:nvCxnSpPr>
          <p:cNvPr id="19" name="Straight Arrow Connector 18">
            <a:extLst>
              <a:ext uri="{FF2B5EF4-FFF2-40B4-BE49-F238E27FC236}">
                <a16:creationId xmlns:a16="http://schemas.microsoft.com/office/drawing/2014/main" id="{C30E1333-ADB6-45A2-AC4F-8F49268D818E}"/>
              </a:ext>
            </a:extLst>
          </p:cNvPr>
          <p:cNvCxnSpPr/>
          <p:nvPr/>
        </p:nvCxnSpPr>
        <p:spPr>
          <a:xfrm>
            <a:off x="3827039" y="2995899"/>
            <a:ext cx="9680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EDEB01E-3C2D-42F8-9D54-EACC9350DBA3}"/>
              </a:ext>
            </a:extLst>
          </p:cNvPr>
          <p:cNvSpPr txBox="1"/>
          <p:nvPr/>
        </p:nvSpPr>
        <p:spPr>
          <a:xfrm>
            <a:off x="3321475" y="2637955"/>
            <a:ext cx="2606566" cy="369332"/>
          </a:xfrm>
          <a:prstGeom prst="rect">
            <a:avLst/>
          </a:prstGeom>
          <a:noFill/>
        </p:spPr>
        <p:txBody>
          <a:bodyPr wrap="square" rtlCol="0">
            <a:spAutoFit/>
          </a:bodyPr>
          <a:lstStyle/>
          <a:p>
            <a:r>
              <a:rPr lang="en-US" dirty="0"/>
              <a:t>Increase in Wind Speed</a:t>
            </a:r>
          </a:p>
        </p:txBody>
      </p:sp>
    </p:spTree>
    <p:extLst>
      <p:ext uri="{BB962C8B-B14F-4D97-AF65-F5344CB8AC3E}">
        <p14:creationId xmlns:p14="http://schemas.microsoft.com/office/powerpoint/2010/main" val="1875270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BCFC-1B40-42AE-A066-0186B27817D3}"/>
              </a:ext>
            </a:extLst>
          </p:cNvPr>
          <p:cNvSpPr>
            <a:spLocks noGrp="1"/>
          </p:cNvSpPr>
          <p:nvPr>
            <p:ph type="title"/>
          </p:nvPr>
        </p:nvSpPr>
        <p:spPr/>
        <p:txBody>
          <a:bodyPr/>
          <a:lstStyle/>
          <a:p>
            <a:r>
              <a:rPr lang="en-US" dirty="0"/>
              <a:t>Trends in BOS and </a:t>
            </a:r>
            <a:r>
              <a:rPr lang="en-US" dirty="0" err="1"/>
              <a:t>LCOE</a:t>
            </a:r>
            <a:endParaRPr lang="en-US" dirty="0"/>
          </a:p>
        </p:txBody>
      </p:sp>
      <p:pic>
        <p:nvPicPr>
          <p:cNvPr id="5" name="Picture 2">
            <a:extLst>
              <a:ext uri="{FF2B5EF4-FFF2-40B4-BE49-F238E27FC236}">
                <a16:creationId xmlns:a16="http://schemas.microsoft.com/office/drawing/2014/main" id="{102EFD44-8195-4E98-BBA8-7E246EAD5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6799"/>
            <a:ext cx="37338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a:extLst>
              <a:ext uri="{FF2B5EF4-FFF2-40B4-BE49-F238E27FC236}">
                <a16:creationId xmlns:a16="http://schemas.microsoft.com/office/drawing/2014/main" id="{5B45124B-459B-4BE6-93CA-5052C329C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709" y="1032498"/>
            <a:ext cx="3714750" cy="27527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CA5563A-5403-40CB-BD80-C1685485286E}"/>
              </a:ext>
            </a:extLst>
          </p:cNvPr>
          <p:cNvSpPr>
            <a:spLocks noChangeAspect="1"/>
          </p:cNvSpPr>
          <p:nvPr/>
        </p:nvSpPr>
        <p:spPr>
          <a:xfrm>
            <a:off x="6342077" y="3154260"/>
            <a:ext cx="209725" cy="2097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FE4B8A-9F19-454F-B4F6-EE835B40FF82}"/>
              </a:ext>
            </a:extLst>
          </p:cNvPr>
          <p:cNvSpPr>
            <a:spLocks noChangeAspect="1"/>
          </p:cNvSpPr>
          <p:nvPr/>
        </p:nvSpPr>
        <p:spPr>
          <a:xfrm>
            <a:off x="5538132" y="3209373"/>
            <a:ext cx="209725" cy="2097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8AF042-F2D8-4E65-83DB-5A58F5F4FA6C}"/>
              </a:ext>
            </a:extLst>
          </p:cNvPr>
          <p:cNvSpPr txBox="1"/>
          <p:nvPr/>
        </p:nvSpPr>
        <p:spPr>
          <a:xfrm>
            <a:off x="704675" y="3976382"/>
            <a:ext cx="790243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Accounting for BOS lowers the </a:t>
            </a:r>
            <a:r>
              <a:rPr lang="en-US" dirty="0" err="1"/>
              <a:t>LCOE</a:t>
            </a:r>
            <a:r>
              <a:rPr lang="en-US" dirty="0"/>
              <a:t> since it is normalized at the </a:t>
            </a:r>
            <a:r>
              <a:rPr lang="en-US" dirty="0" err="1"/>
              <a:t>15D</a:t>
            </a:r>
            <a:r>
              <a:rPr lang="en-US" dirty="0"/>
              <a:t> case (maximum possible). </a:t>
            </a:r>
          </a:p>
          <a:p>
            <a:pPr marL="285750" indent="-285750">
              <a:buFont typeface="Arial" panose="020B0604020202020204" pitchFamily="34" charset="0"/>
              <a:buChar char="•"/>
            </a:pPr>
            <a:r>
              <a:rPr lang="en-US" dirty="0"/>
              <a:t>BOS is more sensitive to the turbine specific power (SP) than the relative spacing. </a:t>
            </a:r>
          </a:p>
          <a:p>
            <a:pPr marL="285750" indent="-285750">
              <a:buFont typeface="Arial" panose="020B0604020202020204" pitchFamily="34" charset="0"/>
              <a:buChar char="•"/>
            </a:pPr>
            <a:r>
              <a:rPr lang="en-US" dirty="0"/>
              <a:t>At this low SP and high average wind speed (resulting in the lowest AEP gain), we see a notable shift in the inflection point to a lower relative spacing when using wake steering.</a:t>
            </a:r>
          </a:p>
          <a:p>
            <a:pPr marL="285750" indent="-285750">
              <a:buFont typeface="Arial" panose="020B0604020202020204" pitchFamily="34" charset="0"/>
              <a:buChar char="•"/>
            </a:pPr>
            <a:r>
              <a:rPr lang="en-US" dirty="0"/>
              <a:t>Minimum </a:t>
            </a:r>
            <a:r>
              <a:rPr lang="en-US" dirty="0" err="1"/>
              <a:t>LCOE</a:t>
            </a:r>
            <a:r>
              <a:rPr lang="en-US" dirty="0"/>
              <a:t> is optimum. Inflection point where the benefits of higher AEP due to large spacing no longer outweigh the related high BOS costs.</a:t>
            </a:r>
          </a:p>
        </p:txBody>
      </p:sp>
      <p:pic>
        <p:nvPicPr>
          <p:cNvPr id="13" name="Picture 10">
            <a:extLst>
              <a:ext uri="{FF2B5EF4-FFF2-40B4-BE49-F238E27FC236}">
                <a16:creationId xmlns:a16="http://schemas.microsoft.com/office/drawing/2014/main" id="{27EBF8F2-6C5C-4C4C-B3D1-A0DADA788B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59" t="10154" r="1708" b="60964"/>
          <a:stretch/>
        </p:blipFill>
        <p:spPr bwMode="auto">
          <a:xfrm>
            <a:off x="1072521" y="1258488"/>
            <a:ext cx="795715" cy="53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774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6867-D34D-41EA-A523-41F4C319B461}"/>
              </a:ext>
            </a:extLst>
          </p:cNvPr>
          <p:cNvSpPr>
            <a:spLocks noGrp="1"/>
          </p:cNvSpPr>
          <p:nvPr>
            <p:ph type="title"/>
          </p:nvPr>
        </p:nvSpPr>
        <p:spPr/>
        <p:txBody>
          <a:bodyPr/>
          <a:lstStyle/>
          <a:p>
            <a:r>
              <a:rPr lang="en-US" dirty="0"/>
              <a:t>Trends in </a:t>
            </a:r>
            <a:r>
              <a:rPr lang="en-US" dirty="0" err="1"/>
              <a:t>LCOE</a:t>
            </a:r>
            <a:endParaRPr lang="en-US" dirty="0"/>
          </a:p>
        </p:txBody>
      </p:sp>
      <p:pic>
        <p:nvPicPr>
          <p:cNvPr id="9" name="Picture 26">
            <a:extLst>
              <a:ext uri="{FF2B5EF4-FFF2-40B4-BE49-F238E27FC236}">
                <a16:creationId xmlns:a16="http://schemas.microsoft.com/office/drawing/2014/main" id="{C2959BD7-B9FA-4503-8299-B6A58E21D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8947"/>
            <a:ext cx="3010686" cy="21667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a:extLst>
              <a:ext uri="{FF2B5EF4-FFF2-40B4-BE49-F238E27FC236}">
                <a16:creationId xmlns:a16="http://schemas.microsoft.com/office/drawing/2014/main" id="{8642F033-892F-4756-835D-3B586E239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431" y="868947"/>
            <a:ext cx="3079111" cy="21667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0">
            <a:extLst>
              <a:ext uri="{FF2B5EF4-FFF2-40B4-BE49-F238E27FC236}">
                <a16:creationId xmlns:a16="http://schemas.microsoft.com/office/drawing/2014/main" id="{983973AF-CF70-4A98-A631-F64C20ED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287" y="868948"/>
            <a:ext cx="3086713" cy="21667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2">
            <a:extLst>
              <a:ext uri="{FF2B5EF4-FFF2-40B4-BE49-F238E27FC236}">
                <a16:creationId xmlns:a16="http://schemas.microsoft.com/office/drawing/2014/main" id="{06FEAA92-EBBA-4F22-AED4-A6322F0F2C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2742" y="3035727"/>
            <a:ext cx="3010686" cy="216678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a:extLst>
              <a:ext uri="{FF2B5EF4-FFF2-40B4-BE49-F238E27FC236}">
                <a16:creationId xmlns:a16="http://schemas.microsoft.com/office/drawing/2014/main" id="{65EF9DCC-2070-4DDA-AB53-6146B0285C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297" y="3035728"/>
            <a:ext cx="3010686" cy="21667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6">
            <a:extLst>
              <a:ext uri="{FF2B5EF4-FFF2-40B4-BE49-F238E27FC236}">
                <a16:creationId xmlns:a16="http://schemas.microsoft.com/office/drawing/2014/main" id="{119CBFE4-D454-4A2C-8683-2E1ADFD55F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3428" y="3035729"/>
            <a:ext cx="3079111" cy="216678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33BC07F-7987-4D39-AF2F-03DC045AFB51}"/>
              </a:ext>
            </a:extLst>
          </p:cNvPr>
          <p:cNvSpPr txBox="1"/>
          <p:nvPr/>
        </p:nvSpPr>
        <p:spPr>
          <a:xfrm>
            <a:off x="536895" y="5202511"/>
            <a:ext cx="85064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optimum </a:t>
            </a:r>
            <a:r>
              <a:rPr lang="en-US" dirty="0" err="1"/>
              <a:t>LCOE</a:t>
            </a:r>
            <a:r>
              <a:rPr lang="en-US" dirty="0"/>
              <a:t> was not observed for all cases but was getting close. Different for each due to different AEP behavior at wind speeds and specific powers.</a:t>
            </a:r>
          </a:p>
          <a:p>
            <a:pPr marL="285750" indent="-285750">
              <a:buFont typeface="Arial" panose="020B0604020202020204" pitchFamily="34" charset="0"/>
              <a:buChar char="•"/>
            </a:pPr>
            <a:r>
              <a:rPr lang="en-US" dirty="0"/>
              <a:t>Both the increase in SP and wind speed decrease the </a:t>
            </a:r>
            <a:r>
              <a:rPr lang="en-US" dirty="0" err="1"/>
              <a:t>LCOE</a:t>
            </a:r>
            <a:r>
              <a:rPr lang="en-US" dirty="0"/>
              <a:t> due to higher AEP performance.</a:t>
            </a:r>
          </a:p>
        </p:txBody>
      </p:sp>
    </p:spTree>
    <p:extLst>
      <p:ext uri="{BB962C8B-B14F-4D97-AF65-F5344CB8AC3E}">
        <p14:creationId xmlns:p14="http://schemas.microsoft.com/office/powerpoint/2010/main" val="2206049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3740D-7B44-4016-8C60-462EB57B593F}"/>
              </a:ext>
            </a:extLst>
          </p:cNvPr>
          <p:cNvSpPr>
            <a:spLocks noGrp="1"/>
          </p:cNvSpPr>
          <p:nvPr>
            <p:ph type="title"/>
          </p:nvPr>
        </p:nvSpPr>
        <p:spPr/>
        <p:txBody>
          <a:bodyPr/>
          <a:lstStyle/>
          <a:p>
            <a:r>
              <a:rPr lang="en-US" dirty="0"/>
              <a:t>Case Study</a:t>
            </a:r>
          </a:p>
        </p:txBody>
      </p:sp>
      <p:pic>
        <p:nvPicPr>
          <p:cNvPr id="5" name="Picture 18">
            <a:extLst>
              <a:ext uri="{FF2B5EF4-FFF2-40B4-BE49-F238E27FC236}">
                <a16:creationId xmlns:a16="http://schemas.microsoft.com/office/drawing/2014/main" id="{EA8C955F-008B-45C4-958B-8C9806D7F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53417"/>
            <a:ext cx="3733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45F509-D88A-4287-9112-BA1CA1027C71}"/>
              </a:ext>
            </a:extLst>
          </p:cNvPr>
          <p:cNvPicPr>
            <a:picLocks noChangeAspect="1"/>
          </p:cNvPicPr>
          <p:nvPr/>
        </p:nvPicPr>
        <p:blipFill rotWithShape="1">
          <a:blip r:embed="rId4"/>
          <a:srcRect t="37615"/>
          <a:stretch/>
        </p:blipFill>
        <p:spPr>
          <a:xfrm>
            <a:off x="4727764" y="1166069"/>
            <a:ext cx="3648075" cy="1045827"/>
          </a:xfrm>
          <a:prstGeom prst="rect">
            <a:avLst/>
          </a:prstGeom>
        </p:spPr>
      </p:pic>
      <p:cxnSp>
        <p:nvCxnSpPr>
          <p:cNvPr id="9" name="Straight Connector 8">
            <a:extLst>
              <a:ext uri="{FF2B5EF4-FFF2-40B4-BE49-F238E27FC236}">
                <a16:creationId xmlns:a16="http://schemas.microsoft.com/office/drawing/2014/main" id="{489DE869-A51F-49F1-AA03-7D1BCDDF8D16}"/>
              </a:ext>
            </a:extLst>
          </p:cNvPr>
          <p:cNvCxnSpPr/>
          <p:nvPr/>
        </p:nvCxnSpPr>
        <p:spPr>
          <a:xfrm>
            <a:off x="939567" y="2416029"/>
            <a:ext cx="3179243"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7B23AA34-CF34-423A-B2BE-553ADA4BC043}"/>
              </a:ext>
            </a:extLst>
          </p:cNvPr>
          <p:cNvCxnSpPr>
            <a:cxnSpLocks/>
          </p:cNvCxnSpPr>
          <p:nvPr/>
        </p:nvCxnSpPr>
        <p:spPr>
          <a:xfrm flipH="1" flipV="1">
            <a:off x="1725243" y="1166069"/>
            <a:ext cx="1" cy="209575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C10AB7E2-8B61-42D6-A6BE-37BE6A7CED33}"/>
              </a:ext>
            </a:extLst>
          </p:cNvPr>
          <p:cNvSpPr txBox="1"/>
          <p:nvPr/>
        </p:nvSpPr>
        <p:spPr>
          <a:xfrm>
            <a:off x="4819474" y="2197894"/>
            <a:ext cx="3867325" cy="1231106"/>
          </a:xfrm>
          <a:prstGeom prst="rect">
            <a:avLst/>
          </a:prstGeom>
          <a:noFill/>
        </p:spPr>
        <p:txBody>
          <a:bodyPr wrap="square" rtlCol="0">
            <a:spAutoFit/>
          </a:bodyPr>
          <a:lstStyle/>
          <a:p>
            <a:r>
              <a:rPr lang="en-US" dirty="0"/>
              <a:t>For a constant </a:t>
            </a:r>
            <a:r>
              <a:rPr lang="en-US" dirty="0" err="1"/>
              <a:t>LCOE</a:t>
            </a:r>
            <a:r>
              <a:rPr lang="en-US" dirty="0"/>
              <a:t> of 38$/MWh: </a:t>
            </a:r>
          </a:p>
          <a:p>
            <a:r>
              <a:rPr lang="en-US" dirty="0"/>
              <a:t>Baseline Density = 4.4 MW/</a:t>
            </a:r>
            <a:r>
              <a:rPr lang="en-US" dirty="0" err="1"/>
              <a:t>km</a:t>
            </a:r>
            <a:r>
              <a:rPr lang="en-US" baseline="30000" dirty="0" err="1"/>
              <a:t>2</a:t>
            </a:r>
            <a:endParaRPr lang="en-US" baseline="30000" dirty="0"/>
          </a:p>
          <a:p>
            <a:r>
              <a:rPr lang="en-US" dirty="0"/>
              <a:t>Optimized Density = 7.4 MW/</a:t>
            </a:r>
            <a:r>
              <a:rPr lang="en-US" dirty="0" err="1"/>
              <a:t>km</a:t>
            </a:r>
            <a:r>
              <a:rPr lang="en-US" baseline="30000" dirty="0" err="1"/>
              <a:t>2</a:t>
            </a:r>
            <a:endParaRPr lang="en-US" baseline="30000" dirty="0"/>
          </a:p>
          <a:p>
            <a:r>
              <a:rPr lang="en-US" dirty="0"/>
              <a:t>% Change = </a:t>
            </a:r>
            <a:r>
              <a:rPr lang="en-US" sz="2000" b="1" dirty="0"/>
              <a:t>68.2%</a:t>
            </a:r>
            <a:endParaRPr lang="en-US" b="1" dirty="0"/>
          </a:p>
        </p:txBody>
      </p:sp>
      <p:sp>
        <p:nvSpPr>
          <p:cNvPr id="15" name="TextBox 14">
            <a:extLst>
              <a:ext uri="{FF2B5EF4-FFF2-40B4-BE49-F238E27FC236}">
                <a16:creationId xmlns:a16="http://schemas.microsoft.com/office/drawing/2014/main" id="{614F4C9D-38A8-4224-B352-FA2255CB9A84}"/>
              </a:ext>
            </a:extLst>
          </p:cNvPr>
          <p:cNvSpPr txBox="1"/>
          <p:nvPr/>
        </p:nvSpPr>
        <p:spPr>
          <a:xfrm>
            <a:off x="662729" y="4077050"/>
            <a:ext cx="802406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For a constant average wind speed, increase in SP leads to a decrease in the %change in </a:t>
            </a:r>
            <a:r>
              <a:rPr lang="en-US" dirty="0" err="1"/>
              <a:t>LCOE</a:t>
            </a:r>
            <a:r>
              <a:rPr lang="en-US" dirty="0"/>
              <a:t>. Consistent with the results from before (increase in AEP gain). </a:t>
            </a:r>
          </a:p>
          <a:p>
            <a:pPr marL="285750" indent="-285750">
              <a:buFont typeface="Arial" panose="020B0604020202020204" pitchFamily="34" charset="0"/>
              <a:buChar char="•"/>
            </a:pPr>
            <a:r>
              <a:rPr lang="en-US" dirty="0"/>
              <a:t>For a constant </a:t>
            </a:r>
            <a:r>
              <a:rPr lang="en-US" dirty="0" err="1"/>
              <a:t>LCOE</a:t>
            </a:r>
            <a:r>
              <a:rPr lang="en-US" dirty="0"/>
              <a:t> of 38$/MWh, we see a 68.2% increase in power density when employing wake steering.</a:t>
            </a:r>
          </a:p>
        </p:txBody>
      </p:sp>
    </p:spTree>
    <p:extLst>
      <p:ext uri="{BB962C8B-B14F-4D97-AF65-F5344CB8AC3E}">
        <p14:creationId xmlns:p14="http://schemas.microsoft.com/office/powerpoint/2010/main" val="3952484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769A37-CA86-4E3E-B70B-02493244CE8A}"/>
              </a:ext>
            </a:extLst>
          </p:cNvPr>
          <p:cNvSpPr>
            <a:spLocks noGrp="1"/>
          </p:cNvSpPr>
          <p:nvPr>
            <p:ph type="title"/>
          </p:nvPr>
        </p:nvSpPr>
        <p:spPr/>
        <p:txBody>
          <a:bodyPr/>
          <a:lstStyle/>
          <a:p>
            <a:r>
              <a:rPr lang="en-US" dirty="0"/>
              <a:t>Wind Direction Variability and TI Models</a:t>
            </a:r>
          </a:p>
        </p:txBody>
      </p:sp>
      <p:pic>
        <p:nvPicPr>
          <p:cNvPr id="7" name="Picture 16">
            <a:extLst>
              <a:ext uri="{FF2B5EF4-FFF2-40B4-BE49-F238E27FC236}">
                <a16:creationId xmlns:a16="http://schemas.microsoft.com/office/drawing/2014/main" id="{66211919-1F7E-4C5F-B51B-77BB4D6B9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62532"/>
            <a:ext cx="3527514" cy="24664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a:extLst>
              <a:ext uri="{FF2B5EF4-FFF2-40B4-BE49-F238E27FC236}">
                <a16:creationId xmlns:a16="http://schemas.microsoft.com/office/drawing/2014/main" id="{50963C95-A470-4992-89CA-2829EF0DA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714" y="962532"/>
            <a:ext cx="3667124" cy="2466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6B225ED-BF82-4B6C-BB50-F6FD3A292FD0}"/>
              </a:ext>
            </a:extLst>
          </p:cNvPr>
          <p:cNvPicPr>
            <a:picLocks noChangeAspect="1"/>
          </p:cNvPicPr>
          <p:nvPr/>
        </p:nvPicPr>
        <p:blipFill>
          <a:blip r:embed="rId5"/>
          <a:stretch>
            <a:fillRect/>
          </a:stretch>
        </p:blipFill>
        <p:spPr>
          <a:xfrm>
            <a:off x="668411" y="3522585"/>
            <a:ext cx="7219950" cy="676275"/>
          </a:xfrm>
          <a:prstGeom prst="rect">
            <a:avLst/>
          </a:prstGeom>
        </p:spPr>
      </p:pic>
      <p:sp>
        <p:nvSpPr>
          <p:cNvPr id="12" name="TextBox 11">
            <a:extLst>
              <a:ext uri="{FF2B5EF4-FFF2-40B4-BE49-F238E27FC236}">
                <a16:creationId xmlns:a16="http://schemas.microsoft.com/office/drawing/2014/main" id="{6298537C-5C64-444B-9CF2-A2A87D2D16E6}"/>
              </a:ext>
            </a:extLst>
          </p:cNvPr>
          <p:cNvSpPr txBox="1"/>
          <p:nvPr/>
        </p:nvSpPr>
        <p:spPr>
          <a:xfrm>
            <a:off x="228600" y="419886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AEP gain behavior is consistent with previous results across all methods.</a:t>
            </a:r>
          </a:p>
          <a:p>
            <a:pPr marL="285750" indent="-285750">
              <a:buFont typeface="Arial" panose="020B0604020202020204" pitchFamily="34" charset="0"/>
              <a:buChar char="•"/>
            </a:pPr>
            <a:r>
              <a:rPr lang="en-US" dirty="0"/>
              <a:t>Wind direction variability has a larger negative relative effect on larger turbine spacings. Wakes have more time to deflect and hence results in larger changes in wake position downstream.</a:t>
            </a:r>
          </a:p>
          <a:p>
            <a:pPr marL="285750" indent="-285750">
              <a:buFont typeface="Arial" panose="020B0604020202020204" pitchFamily="34" charset="0"/>
              <a:buChar char="•"/>
            </a:pPr>
            <a:r>
              <a:rPr lang="en-US" dirty="0"/>
              <a:t>Both TI models outperform the 8% case as the benefits of lower TI outweigh the drawbacks of TI higher than 8%.</a:t>
            </a:r>
          </a:p>
          <a:p>
            <a:pPr marL="285750" indent="-285750">
              <a:buFont typeface="Arial" panose="020B0604020202020204" pitchFamily="34" charset="0"/>
              <a:buChar char="•"/>
            </a:pPr>
            <a:r>
              <a:rPr lang="en-US" dirty="0"/>
              <a:t>Both TI models have increasing relative effects as the spacing increases. </a:t>
            </a:r>
          </a:p>
        </p:txBody>
      </p:sp>
    </p:spTree>
    <p:extLst>
      <p:ext uri="{BB962C8B-B14F-4D97-AF65-F5344CB8AC3E}">
        <p14:creationId xmlns:p14="http://schemas.microsoft.com/office/powerpoint/2010/main" val="4170954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3AB1-84C4-49C3-8103-5F52E5809018}"/>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3195811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AEC3-0E90-4EAF-BAC7-7C63A36FE84A}"/>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ECFE14E0-C979-4021-8FAC-71ECD63D0445}"/>
              </a:ext>
            </a:extLst>
          </p:cNvPr>
          <p:cNvSpPr>
            <a:spLocks noGrp="1"/>
          </p:cNvSpPr>
          <p:nvPr>
            <p:ph type="body" sz="quarter" idx="10"/>
          </p:nvPr>
        </p:nvSpPr>
        <p:spPr/>
        <p:txBody>
          <a:bodyPr>
            <a:normAutofit/>
          </a:bodyPr>
          <a:lstStyle/>
          <a:p>
            <a:r>
              <a:rPr lang="en-US" dirty="0"/>
              <a:t>For a representative set of 60 farms, average AEP gains were 1.11%, 0.8% and 0.61% for ambient TI of 6%, 8% and 10% respectively. </a:t>
            </a:r>
          </a:p>
          <a:p>
            <a:pPr marL="0" indent="0">
              <a:buNone/>
            </a:pPr>
            <a:r>
              <a:rPr lang="en-US" dirty="0"/>
              <a:t>-&gt; Suggests a high potential for wake steering and high sensitivity of AEP gain to TI. </a:t>
            </a:r>
          </a:p>
          <a:p>
            <a:pPr marL="0" indent="0">
              <a:buNone/>
            </a:pPr>
            <a:r>
              <a:rPr lang="en-US" dirty="0"/>
              <a:t>-&gt; High sensitivity also apparent when using different ambient TI models. </a:t>
            </a:r>
          </a:p>
          <a:p>
            <a:pPr marL="0" indent="0">
              <a:buNone/>
            </a:pPr>
            <a:r>
              <a:rPr lang="en-US" dirty="0"/>
              <a:t>-&gt; Future research could focus on improving models of site-specific TI distributions at wind farms and incorporating stability within engineering wake models. </a:t>
            </a:r>
          </a:p>
        </p:txBody>
      </p:sp>
    </p:spTree>
    <p:extLst>
      <p:ext uri="{BB962C8B-B14F-4D97-AF65-F5344CB8AC3E}">
        <p14:creationId xmlns:p14="http://schemas.microsoft.com/office/powerpoint/2010/main" val="1217876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 and Motivation</a:t>
            </a:r>
          </a:p>
        </p:txBody>
      </p:sp>
    </p:spTree>
    <p:extLst>
      <p:ext uri="{BB962C8B-B14F-4D97-AF65-F5344CB8AC3E}">
        <p14:creationId xmlns:p14="http://schemas.microsoft.com/office/powerpoint/2010/main" val="2823155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2639-4CCC-422A-8738-96EE012528FB}"/>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543C0DDC-29C4-49FE-AA16-AC2332FB897D}"/>
              </a:ext>
            </a:extLst>
          </p:cNvPr>
          <p:cNvSpPr>
            <a:spLocks noGrp="1"/>
          </p:cNvSpPr>
          <p:nvPr>
            <p:ph type="body" sz="quarter" idx="10"/>
          </p:nvPr>
        </p:nvSpPr>
        <p:spPr/>
        <p:txBody>
          <a:bodyPr>
            <a:normAutofit/>
          </a:bodyPr>
          <a:lstStyle/>
          <a:p>
            <a:r>
              <a:rPr lang="en-US" dirty="0"/>
              <a:t>Wind direction variability introduces layer of uncertainty with high relative impacts on AEP gains at larger turbine spacings. </a:t>
            </a:r>
          </a:p>
          <a:p>
            <a:pPr marL="0" indent="0">
              <a:buNone/>
            </a:pPr>
            <a:r>
              <a:rPr lang="en-US" dirty="0"/>
              <a:t>-&gt; Future research can focus on developing more advanced wake steering controllers with improved wind direction tracking capabilities. </a:t>
            </a:r>
          </a:p>
          <a:p>
            <a:pPr marL="0" indent="0">
              <a:buNone/>
            </a:pPr>
            <a:r>
              <a:rPr lang="en-US" dirty="0"/>
              <a:t>-&gt; Wind direction variability can also be used in simulations for a subset of the simulated farms of interest.</a:t>
            </a:r>
          </a:p>
          <a:p>
            <a:pPr marL="0" indent="0">
              <a:buNone/>
            </a:pPr>
            <a:endParaRPr lang="en-US" dirty="0"/>
          </a:p>
        </p:txBody>
      </p:sp>
    </p:spTree>
    <p:extLst>
      <p:ext uri="{BB962C8B-B14F-4D97-AF65-F5344CB8AC3E}">
        <p14:creationId xmlns:p14="http://schemas.microsoft.com/office/powerpoint/2010/main" val="3226509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6EAD3-7DDF-4413-AABE-E87F61BAE4AC}"/>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EE918787-4334-42BE-8EEA-FBD174A23673}"/>
              </a:ext>
            </a:extLst>
          </p:cNvPr>
          <p:cNvSpPr>
            <a:spLocks noGrp="1"/>
          </p:cNvSpPr>
          <p:nvPr>
            <p:ph type="body" sz="quarter" idx="10"/>
          </p:nvPr>
        </p:nvSpPr>
        <p:spPr/>
        <p:txBody>
          <a:bodyPr>
            <a:normAutofit/>
          </a:bodyPr>
          <a:lstStyle/>
          <a:p>
            <a:r>
              <a:rPr lang="en-US" dirty="0"/>
              <a:t>Average yaw misalignments were low with high  percentage time turbines spent yawing above 1°.</a:t>
            </a:r>
          </a:p>
          <a:p>
            <a:pPr marL="0" indent="0">
              <a:buNone/>
            </a:pPr>
            <a:r>
              <a:rPr lang="en-US" dirty="0"/>
              <a:t>-&gt; High percentage times may be concerning to farm owners/operators. </a:t>
            </a:r>
          </a:p>
          <a:p>
            <a:pPr marL="0" indent="0">
              <a:buNone/>
            </a:pPr>
            <a:r>
              <a:rPr lang="en-US" dirty="0"/>
              <a:t>-&gt; Future research should look at wake steering potential captured when setting constraints on the amount of time turbines can spend yawing.</a:t>
            </a:r>
          </a:p>
          <a:p>
            <a:pPr marL="0" indent="0">
              <a:buNone/>
            </a:pPr>
            <a:r>
              <a:rPr lang="en-US" dirty="0"/>
              <a:t>-&gt; Alternatively, could look at the limiting the number of turbines that can be yawed in the farm. This introduces another optimization problem to identify which turbines are the most critical when maximizing AEP. </a:t>
            </a:r>
          </a:p>
        </p:txBody>
      </p:sp>
    </p:spTree>
    <p:extLst>
      <p:ext uri="{BB962C8B-B14F-4D97-AF65-F5344CB8AC3E}">
        <p14:creationId xmlns:p14="http://schemas.microsoft.com/office/powerpoint/2010/main" val="2011850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4CB7-07F6-4D83-99BC-28482ED95876}"/>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526F5310-89D2-4F08-B64E-C69AB85520B2}"/>
              </a:ext>
            </a:extLst>
          </p:cNvPr>
          <p:cNvSpPr>
            <a:spLocks noGrp="1"/>
          </p:cNvSpPr>
          <p:nvPr>
            <p:ph type="body" sz="quarter" idx="10"/>
          </p:nvPr>
        </p:nvSpPr>
        <p:spPr/>
        <p:txBody>
          <a:bodyPr>
            <a:normAutofit fontScale="92500" lnSpcReduction="20000"/>
          </a:bodyPr>
          <a:lstStyle/>
          <a:p>
            <a:r>
              <a:rPr lang="en-US" dirty="0"/>
              <a:t>Not all farms show potential for wake steering, with a range of AEP gains. Top 10% of simulated farms have  average AEP gain of 1.89%. </a:t>
            </a:r>
          </a:p>
          <a:p>
            <a:r>
              <a:rPr lang="en-US" dirty="0"/>
              <a:t>Highest performing farms included long rows of near linear turbine orientations. </a:t>
            </a:r>
          </a:p>
          <a:p>
            <a:r>
              <a:rPr lang="en-US" dirty="0"/>
              <a:t>Great Lakes, North East and South East showed the highest potential for wake steering due to higher baseline wake losses from increased siting constraints. </a:t>
            </a:r>
          </a:p>
          <a:p>
            <a:pPr marL="0" indent="0">
              <a:buNone/>
            </a:pPr>
            <a:r>
              <a:rPr lang="en-US" dirty="0"/>
              <a:t>-&gt; Future research could focus on developing a method that identifies favorable farm orientations for wake steering and how the corresponding wind resource compliments them without having to perform yaw optimizations. </a:t>
            </a:r>
          </a:p>
          <a:p>
            <a:pPr marL="0" indent="0">
              <a:buNone/>
            </a:pPr>
            <a:r>
              <a:rPr lang="en-US" dirty="0"/>
              <a:t>-&gt; With increasing siting constraints for future projects, the potential for wake steering will increase. Close turbine spacings and low wind speeds show best wake steering potential as ween in the parametric study.</a:t>
            </a:r>
          </a:p>
        </p:txBody>
      </p:sp>
    </p:spTree>
    <p:extLst>
      <p:ext uri="{BB962C8B-B14F-4D97-AF65-F5344CB8AC3E}">
        <p14:creationId xmlns:p14="http://schemas.microsoft.com/office/powerpoint/2010/main" val="3074919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7F70-745C-44A7-84A6-7E26E4A72110}"/>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19CCECC8-B716-453C-A617-B5E889FC1E6A}"/>
              </a:ext>
            </a:extLst>
          </p:cNvPr>
          <p:cNvSpPr>
            <a:spLocks noGrp="1"/>
          </p:cNvSpPr>
          <p:nvPr>
            <p:ph type="body" sz="quarter" idx="10"/>
          </p:nvPr>
        </p:nvSpPr>
        <p:spPr/>
        <p:txBody>
          <a:bodyPr>
            <a:normAutofit lnSpcReduction="10000"/>
          </a:bodyPr>
          <a:lstStyle/>
          <a:p>
            <a:r>
              <a:rPr lang="en-US" dirty="0"/>
              <a:t>Parametric study showed highest wake steering potential for low turbine spacing, low average wind speed and high turbine specific power. </a:t>
            </a:r>
          </a:p>
          <a:p>
            <a:r>
              <a:rPr lang="en-US" dirty="0"/>
              <a:t>In general, lower </a:t>
            </a:r>
            <a:r>
              <a:rPr lang="en-US" dirty="0" err="1"/>
              <a:t>LCOE</a:t>
            </a:r>
            <a:r>
              <a:rPr lang="en-US" dirty="0"/>
              <a:t> was achieved with higher turbine spacings, higher average wind speeds and lower specific powers. </a:t>
            </a:r>
          </a:p>
          <a:p>
            <a:r>
              <a:rPr lang="en-US" dirty="0"/>
              <a:t>Combination of low turbine specific power and high average wind speed resulted in a visible inflection point for </a:t>
            </a:r>
            <a:r>
              <a:rPr lang="en-US" dirty="0" err="1"/>
              <a:t>LCOE</a:t>
            </a:r>
            <a:r>
              <a:rPr lang="en-US" dirty="0"/>
              <a:t>. Inflection point shifted from </a:t>
            </a:r>
            <a:r>
              <a:rPr lang="en-US" dirty="0" err="1"/>
              <a:t>10D</a:t>
            </a:r>
            <a:r>
              <a:rPr lang="en-US" dirty="0"/>
              <a:t> to </a:t>
            </a:r>
            <a:r>
              <a:rPr lang="en-US" dirty="0" err="1"/>
              <a:t>7D</a:t>
            </a:r>
            <a:r>
              <a:rPr lang="en-US" dirty="0"/>
              <a:t> spacing for baseline and optimized case, respectively. </a:t>
            </a:r>
          </a:p>
          <a:p>
            <a:r>
              <a:rPr lang="en-US" dirty="0"/>
              <a:t>For a constant average wind speed, turbine specific power and target </a:t>
            </a:r>
            <a:r>
              <a:rPr lang="en-US" dirty="0" err="1"/>
              <a:t>LCOE</a:t>
            </a:r>
            <a:r>
              <a:rPr lang="en-US" dirty="0"/>
              <a:t> value of 38 $/MWh, wake steering enabled a 68% increase in farm power density. </a:t>
            </a:r>
          </a:p>
          <a:p>
            <a:endParaRPr lang="en-US" dirty="0"/>
          </a:p>
        </p:txBody>
      </p:sp>
    </p:spTree>
    <p:extLst>
      <p:ext uri="{BB962C8B-B14F-4D97-AF65-F5344CB8AC3E}">
        <p14:creationId xmlns:p14="http://schemas.microsoft.com/office/powerpoint/2010/main" val="205229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04A4A8-2E17-464B-A729-3775626B3C1A}"/>
              </a:ext>
            </a:extLst>
          </p:cNvPr>
          <p:cNvSpPr>
            <a:spLocks noGrp="1"/>
          </p:cNvSpPr>
          <p:nvPr>
            <p:ph type="body" sz="quarter" idx="14"/>
          </p:nvPr>
        </p:nvSpPr>
        <p:spPr/>
        <p:txBody>
          <a:bodyPr>
            <a:normAutofit/>
          </a:bodyPr>
          <a:lstStyle/>
          <a:p>
            <a:r>
              <a:rPr lang="en-US" dirty="0"/>
              <a:t>Thank you! Q&amp;A</a:t>
            </a:r>
          </a:p>
        </p:txBody>
      </p:sp>
    </p:spTree>
    <p:extLst>
      <p:ext uri="{BB962C8B-B14F-4D97-AF65-F5344CB8AC3E}">
        <p14:creationId xmlns:p14="http://schemas.microsoft.com/office/powerpoint/2010/main" val="757576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029AFC-AABD-4F6C-B2BD-C1E55E2E49E1}"/>
              </a:ext>
            </a:extLst>
          </p:cNvPr>
          <p:cNvSpPr>
            <a:spLocks noGrp="1"/>
          </p:cNvSpPr>
          <p:nvPr>
            <p:ph type="title"/>
          </p:nvPr>
        </p:nvSpPr>
        <p:spPr/>
        <p:txBody>
          <a:bodyPr/>
          <a:lstStyle/>
          <a:p>
            <a:r>
              <a:rPr lang="en-US" dirty="0"/>
              <a:t>References</a:t>
            </a:r>
          </a:p>
        </p:txBody>
      </p:sp>
      <p:sp>
        <p:nvSpPr>
          <p:cNvPr id="5" name="Text Placeholder 4">
            <a:extLst>
              <a:ext uri="{FF2B5EF4-FFF2-40B4-BE49-F238E27FC236}">
                <a16:creationId xmlns:a16="http://schemas.microsoft.com/office/drawing/2014/main" id="{9D63EFDC-71CB-4E4E-8BE0-76814589E704}"/>
              </a:ext>
            </a:extLst>
          </p:cNvPr>
          <p:cNvSpPr>
            <a:spLocks noGrp="1"/>
          </p:cNvSpPr>
          <p:nvPr>
            <p:ph type="body" sz="quarter" idx="10"/>
          </p:nvPr>
        </p:nvSpPr>
        <p:spPr/>
        <p:txBody>
          <a:bodyPr>
            <a:normAutofit fontScale="92500" lnSpcReduction="20000"/>
          </a:bodyPr>
          <a:lstStyle/>
          <a:p>
            <a:pPr marL="0" indent="0">
              <a:buNone/>
            </a:pPr>
            <a:r>
              <a:rPr lang="en-US" sz="2000" dirty="0"/>
              <a:t>[1]</a:t>
            </a:r>
            <a:r>
              <a:rPr lang="en-US" sz="2000" dirty="0">
                <a:hlinkClick r:id="rId2"/>
              </a:rPr>
              <a:t> https://</a:t>
            </a:r>
            <a:r>
              <a:rPr lang="en-US" sz="2000" dirty="0" err="1">
                <a:hlinkClick r:id="rId2"/>
              </a:rPr>
              <a:t>www.nrel.gov</a:t>
            </a:r>
            <a:r>
              <a:rPr lang="en-US" sz="2000" dirty="0">
                <a:hlinkClick r:id="rId2"/>
              </a:rPr>
              <a:t>/flatirons-campus/</a:t>
            </a:r>
            <a:endParaRPr lang="en-US" sz="2000" dirty="0"/>
          </a:p>
          <a:p>
            <a:pPr marL="0" indent="0">
              <a:buNone/>
            </a:pPr>
            <a:r>
              <a:rPr lang="en-US" sz="2000" dirty="0"/>
              <a:t>[2] Simley, Eric. Opportunities for Offshore Wind Farm Control.</a:t>
            </a:r>
          </a:p>
          <a:p>
            <a:pPr marL="0" indent="0">
              <a:buNone/>
            </a:pPr>
            <a:r>
              <a:rPr lang="en-US" sz="2000" dirty="0"/>
              <a:t>[3] D. J. R. J. K. L. G. C. </a:t>
            </a:r>
            <a:r>
              <a:rPr lang="en-US" sz="2000" dirty="0" err="1"/>
              <a:t>Hoen</a:t>
            </a:r>
            <a:r>
              <a:rPr lang="en-US" sz="2000" dirty="0"/>
              <a:t>, B.D. and H. Hunt, “United states wind turbine database (ver. 3.1, </a:t>
            </a:r>
            <a:r>
              <a:rPr lang="en-US" sz="2000" dirty="0" err="1"/>
              <a:t>july</a:t>
            </a:r>
            <a:r>
              <a:rPr lang="en-US" sz="2000" dirty="0"/>
              <a:t> 2020),”  (2018).</a:t>
            </a:r>
          </a:p>
          <a:p>
            <a:pPr marL="0" indent="0">
              <a:buNone/>
            </a:pPr>
            <a:r>
              <a:rPr lang="en-US" sz="2000" dirty="0"/>
              <a:t>[4] A. C. </a:t>
            </a:r>
            <a:r>
              <a:rPr lang="en-US" sz="2000" dirty="0" err="1"/>
              <a:t>C.Draxl</a:t>
            </a:r>
            <a:r>
              <a:rPr lang="en-US" sz="2000" dirty="0"/>
              <a:t>, B.-M. Hodge and J. McCaa, “Overview and </a:t>
            </a:r>
            <a:r>
              <a:rPr lang="en-US" sz="2000" dirty="0" err="1"/>
              <a:t>meteorologi-cal</a:t>
            </a:r>
            <a:r>
              <a:rPr lang="en-US" sz="2000" dirty="0"/>
              <a:t> validation of the wind integration national dataset toolkit,” Tech. </a:t>
            </a:r>
            <a:r>
              <a:rPr lang="en-US" sz="2000" dirty="0" err="1"/>
              <a:t>Rep.NREL</a:t>
            </a:r>
            <a:r>
              <a:rPr lang="en-US" sz="2000" dirty="0"/>
              <a:t>/TP-5000-61740 (National Renewable Energy Laboratory, 2015).</a:t>
            </a:r>
          </a:p>
          <a:p>
            <a:pPr marL="0" indent="0">
              <a:buNone/>
            </a:pPr>
            <a:r>
              <a:rPr lang="en-US" sz="2000" dirty="0"/>
              <a:t>[5] </a:t>
            </a:r>
            <a:r>
              <a:rPr lang="en-US" sz="2000" dirty="0" err="1"/>
              <a:t>R.Wiser</a:t>
            </a:r>
            <a:r>
              <a:rPr lang="en-US" sz="2000" dirty="0"/>
              <a:t> and </a:t>
            </a:r>
            <a:r>
              <a:rPr lang="en-US" sz="2000" dirty="0" err="1"/>
              <a:t>M.Bolinger</a:t>
            </a:r>
            <a:r>
              <a:rPr lang="en-US" sz="2000" dirty="0"/>
              <a:t>, “2018 wind technologies market report,” </a:t>
            </a:r>
            <a:r>
              <a:rPr lang="en-US" sz="2000" dirty="0" err="1"/>
              <a:t>Tech.Rep</a:t>
            </a:r>
            <a:r>
              <a:rPr lang="en-US" sz="2000" dirty="0"/>
              <a:t>. DOE/GO-102019-5191 (U.S. Department Of Energy,  Office of </a:t>
            </a:r>
            <a:r>
              <a:rPr lang="en-US" sz="2000" dirty="0" err="1"/>
              <a:t>En-ergy</a:t>
            </a:r>
            <a:r>
              <a:rPr lang="en-US" sz="2000" dirty="0"/>
              <a:t> Efficiency  Renewable Energy, 2019).</a:t>
            </a:r>
          </a:p>
          <a:p>
            <a:pPr marL="0" indent="0">
              <a:buNone/>
            </a:pPr>
            <a:r>
              <a:rPr lang="en-US" sz="2000" dirty="0"/>
              <a:t>[6] </a:t>
            </a:r>
            <a:r>
              <a:rPr lang="en-US" sz="2000" dirty="0">
                <a:hlinkClick r:id="rId3"/>
              </a:rPr>
              <a:t>https://</a:t>
            </a:r>
            <a:r>
              <a:rPr lang="en-US" sz="2000" dirty="0" err="1">
                <a:hlinkClick r:id="rId3"/>
              </a:rPr>
              <a:t>www.census.gov</a:t>
            </a:r>
            <a:r>
              <a:rPr lang="en-US" sz="2000" dirty="0">
                <a:hlinkClick r:id="rId3"/>
              </a:rPr>
              <a:t>/programs-surveys/sis/</a:t>
            </a:r>
            <a:r>
              <a:rPr lang="en-US" sz="2000" dirty="0" err="1">
                <a:hlinkClick r:id="rId3"/>
              </a:rPr>
              <a:t>2020census</a:t>
            </a:r>
            <a:r>
              <a:rPr lang="en-US" sz="2000" dirty="0">
                <a:hlinkClick r:id="rId3"/>
              </a:rPr>
              <a:t>/2020-resources/2020-maps/understanding-us-pop-</a:t>
            </a:r>
            <a:r>
              <a:rPr lang="en-US" sz="2000" dirty="0" err="1">
                <a:hlinkClick r:id="rId3"/>
              </a:rPr>
              <a:t>hs.html</a:t>
            </a:r>
            <a:endParaRPr lang="en-US" sz="2000" dirty="0"/>
          </a:p>
          <a:p>
            <a:pPr marL="0" indent="0">
              <a:buNone/>
            </a:pPr>
            <a:r>
              <a:rPr lang="en-US" sz="2000" dirty="0"/>
              <a:t>[7] </a:t>
            </a:r>
            <a:r>
              <a:rPr lang="en-US" sz="2000" dirty="0">
                <a:hlinkClick r:id="rId4"/>
              </a:rPr>
              <a:t>https://</a:t>
            </a:r>
            <a:r>
              <a:rPr lang="en-US" sz="2000" dirty="0" err="1">
                <a:hlinkClick r:id="rId4"/>
              </a:rPr>
              <a:t>thesource.nrel.gov</a:t>
            </a:r>
            <a:r>
              <a:rPr lang="en-US" sz="2000" dirty="0">
                <a:hlinkClick r:id="rId4"/>
              </a:rPr>
              <a:t>/flatirons-251-renovation/</a:t>
            </a:r>
            <a:endParaRPr lang="en-US" sz="2000" dirty="0"/>
          </a:p>
          <a:p>
            <a:pPr marL="0" indent="0">
              <a:buNone/>
            </a:pPr>
            <a:r>
              <a:rPr lang="en-US" sz="2000" dirty="0"/>
              <a:t>[8] J. King, P. Fleming, R. King, L. A. Martínez-</a:t>
            </a:r>
            <a:r>
              <a:rPr lang="en-US" sz="2000" dirty="0" err="1"/>
              <a:t>Tossas</a:t>
            </a:r>
            <a:r>
              <a:rPr lang="en-US" sz="2000" dirty="0"/>
              <a:t>, C. J. Bay, R. </a:t>
            </a:r>
            <a:r>
              <a:rPr lang="en-US" sz="2000" dirty="0" err="1"/>
              <a:t>Mudafort,and</a:t>
            </a:r>
            <a:r>
              <a:rPr lang="en-US" sz="2000" dirty="0"/>
              <a:t>  E.  Simley,  “Controls-oriented  model  for  secondary  effects  of  wake steering,” Wind Energy Science Discussions 2020, 1–22 (2020).</a:t>
            </a:r>
          </a:p>
          <a:p>
            <a:pPr marL="0" indent="0">
              <a:buNone/>
            </a:pPr>
            <a:r>
              <a:rPr lang="en-US" sz="2000" dirty="0"/>
              <a:t>[9] </a:t>
            </a:r>
            <a:r>
              <a:rPr lang="en-US" sz="2000" dirty="0" err="1"/>
              <a:t>Stehly</a:t>
            </a:r>
            <a:r>
              <a:rPr lang="en-US" sz="2000" dirty="0"/>
              <a:t>, Tyler. 2018 Cost of Wind Energy Review.</a:t>
            </a:r>
          </a:p>
          <a:p>
            <a:pPr marL="0" indent="0">
              <a:buNone/>
            </a:pPr>
            <a:r>
              <a:rPr lang="en-US" sz="2000" dirty="0"/>
              <a:t>[10] Fleming, Paul A., et al. "Wind plant system engineering through optimization of layout and yaw control." Wind Energy, 19.2 (2016): 329-344.</a:t>
            </a:r>
          </a:p>
          <a:p>
            <a:pPr marL="0" indent="0">
              <a:buNone/>
            </a:pPr>
            <a:endParaRPr lang="en-US" sz="2000" dirty="0"/>
          </a:p>
        </p:txBody>
      </p:sp>
    </p:spTree>
    <p:extLst>
      <p:ext uri="{BB962C8B-B14F-4D97-AF65-F5344CB8AC3E}">
        <p14:creationId xmlns:p14="http://schemas.microsoft.com/office/powerpoint/2010/main" val="2446945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56C8A4-BF1F-449F-986E-0618737B28E8}"/>
              </a:ext>
            </a:extLst>
          </p:cNvPr>
          <p:cNvSpPr>
            <a:spLocks noGrp="1"/>
          </p:cNvSpPr>
          <p:nvPr>
            <p:ph type="title"/>
          </p:nvPr>
        </p:nvSpPr>
        <p:spPr/>
        <p:txBody>
          <a:bodyPr/>
          <a:lstStyle/>
          <a:p>
            <a:r>
              <a:rPr lang="en-US" dirty="0"/>
              <a:t>Extra Slides for Clarification</a:t>
            </a:r>
          </a:p>
        </p:txBody>
      </p:sp>
      <p:sp>
        <p:nvSpPr>
          <p:cNvPr id="5" name="Text Placeholder 4">
            <a:extLst>
              <a:ext uri="{FF2B5EF4-FFF2-40B4-BE49-F238E27FC236}">
                <a16:creationId xmlns:a16="http://schemas.microsoft.com/office/drawing/2014/main" id="{C8036222-A5FD-44D8-A3A1-8E614209A45B}"/>
              </a:ext>
            </a:extLst>
          </p:cNvPr>
          <p:cNvSpPr>
            <a:spLocks noGrp="1"/>
          </p:cNvSpPr>
          <p:nvPr>
            <p:ph type="body" sz="quarter" idx="11"/>
          </p:nvPr>
        </p:nvSpPr>
        <p:spPr/>
        <p:txBody>
          <a:bodyPr/>
          <a:lstStyle/>
          <a:p>
            <a:r>
              <a:rPr lang="en-US" dirty="0"/>
              <a:t>Appendix</a:t>
            </a:r>
          </a:p>
        </p:txBody>
      </p:sp>
    </p:spTree>
    <p:extLst>
      <p:ext uri="{BB962C8B-B14F-4D97-AF65-F5344CB8AC3E}">
        <p14:creationId xmlns:p14="http://schemas.microsoft.com/office/powerpoint/2010/main" val="1860222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A23F-6EAF-4EAE-9C75-70FF6626716D}"/>
              </a:ext>
            </a:extLst>
          </p:cNvPr>
          <p:cNvSpPr>
            <a:spLocks noGrp="1"/>
          </p:cNvSpPr>
          <p:nvPr>
            <p:ph type="title"/>
          </p:nvPr>
        </p:nvSpPr>
        <p:spPr/>
        <p:txBody>
          <a:bodyPr/>
          <a:lstStyle/>
          <a:p>
            <a:r>
              <a:rPr lang="en-US" dirty="0"/>
              <a:t>Wind Direction Variability</a:t>
            </a:r>
          </a:p>
        </p:txBody>
      </p:sp>
      <p:sp>
        <p:nvSpPr>
          <p:cNvPr id="4" name="Flowchart: Delay 3">
            <a:extLst>
              <a:ext uri="{FF2B5EF4-FFF2-40B4-BE49-F238E27FC236}">
                <a16:creationId xmlns:a16="http://schemas.microsoft.com/office/drawing/2014/main" id="{7E82C95E-7F94-428F-912D-50E35F97EFAF}"/>
              </a:ext>
            </a:extLst>
          </p:cNvPr>
          <p:cNvSpPr/>
          <p:nvPr/>
        </p:nvSpPr>
        <p:spPr>
          <a:xfrm rot="10800000">
            <a:off x="3358992" y="3218377"/>
            <a:ext cx="1485900" cy="962025"/>
          </a:xfrm>
          <a:prstGeom prst="flowChartDelay">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C8DA66B2-72AA-47CC-9BDE-6D79235E54C0}"/>
              </a:ext>
            </a:extLst>
          </p:cNvPr>
          <p:cNvSpPr>
            <a:spLocks noChangeAspect="1"/>
          </p:cNvSpPr>
          <p:nvPr/>
        </p:nvSpPr>
        <p:spPr>
          <a:xfrm>
            <a:off x="4287680" y="3537465"/>
            <a:ext cx="323848" cy="323848"/>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337F8F83-91A3-4EA2-98C1-9E522626F040}"/>
              </a:ext>
            </a:extLst>
          </p:cNvPr>
          <p:cNvCxnSpPr>
            <a:cxnSpLocks/>
            <a:stCxn id="4" idx="2"/>
            <a:endCxn id="4" idx="0"/>
          </p:cNvCxnSpPr>
          <p:nvPr/>
        </p:nvCxnSpPr>
        <p:spPr>
          <a:xfrm>
            <a:off x="4101942" y="3218377"/>
            <a:ext cx="0" cy="962025"/>
          </a:xfrm>
          <a:prstGeom prst="line">
            <a:avLst/>
          </a:prstGeom>
          <a:noFill/>
          <a:ln w="38100" cap="flat" cmpd="sng" algn="ctr">
            <a:solidFill>
              <a:sysClr val="windowText" lastClr="000000"/>
            </a:solidFill>
            <a:prstDash val="solid"/>
            <a:miter lim="800000"/>
          </a:ln>
          <a:effectLst/>
        </p:spPr>
      </p:cxnSp>
      <p:sp>
        <p:nvSpPr>
          <p:cNvPr id="7" name="Rectangle 6">
            <a:extLst>
              <a:ext uri="{FF2B5EF4-FFF2-40B4-BE49-F238E27FC236}">
                <a16:creationId xmlns:a16="http://schemas.microsoft.com/office/drawing/2014/main" id="{527248A2-B83D-43BE-B2C1-BB43487BB90F}"/>
              </a:ext>
            </a:extLst>
          </p:cNvPr>
          <p:cNvSpPr/>
          <p:nvPr/>
        </p:nvSpPr>
        <p:spPr>
          <a:xfrm>
            <a:off x="3455668" y="3699390"/>
            <a:ext cx="45719" cy="2405062"/>
          </a:xfrm>
          <a:prstGeom prst="rect">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DA53F817-6EC6-472E-9D50-56B33453E998}"/>
              </a:ext>
            </a:extLst>
          </p:cNvPr>
          <p:cNvSpPr/>
          <p:nvPr/>
        </p:nvSpPr>
        <p:spPr>
          <a:xfrm>
            <a:off x="3455668" y="1294326"/>
            <a:ext cx="45719" cy="2405062"/>
          </a:xfrm>
          <a:prstGeom prst="rect">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CDA8341A-D6C7-4929-8353-FAF0FD324818}"/>
              </a:ext>
            </a:extLst>
          </p:cNvPr>
          <p:cNvCxnSpPr>
            <a:cxnSpLocks/>
          </p:cNvCxnSpPr>
          <p:nvPr/>
        </p:nvCxnSpPr>
        <p:spPr>
          <a:xfrm>
            <a:off x="1000125" y="3699388"/>
            <a:ext cx="2247900" cy="0"/>
          </a:xfrm>
          <a:prstGeom prst="straightConnector1">
            <a:avLst/>
          </a:prstGeom>
          <a:noFill/>
          <a:ln w="19050" cap="flat" cmpd="sng" algn="ctr">
            <a:solidFill>
              <a:sysClr val="windowText" lastClr="000000"/>
            </a:solidFill>
            <a:prstDash val="solid"/>
            <a:miter lim="800000"/>
            <a:tailEnd type="triangle"/>
          </a:ln>
          <a:effectLst/>
        </p:spPr>
      </p:cxnSp>
      <p:cxnSp>
        <p:nvCxnSpPr>
          <p:cNvPr id="10" name="Straight Connector 9">
            <a:extLst>
              <a:ext uri="{FF2B5EF4-FFF2-40B4-BE49-F238E27FC236}">
                <a16:creationId xmlns:a16="http://schemas.microsoft.com/office/drawing/2014/main" id="{38E57DBA-C27C-44F0-BC01-D8DD6EB74560}"/>
              </a:ext>
            </a:extLst>
          </p:cNvPr>
          <p:cNvCxnSpPr>
            <a:cxnSpLocks/>
          </p:cNvCxnSpPr>
          <p:nvPr/>
        </p:nvCxnSpPr>
        <p:spPr>
          <a:xfrm>
            <a:off x="1000125" y="1494350"/>
            <a:ext cx="0" cy="4410075"/>
          </a:xfrm>
          <a:prstGeom prst="line">
            <a:avLst/>
          </a:prstGeom>
          <a:noFill/>
          <a:ln w="6350" cap="flat" cmpd="sng" algn="ctr">
            <a:solidFill>
              <a:srgbClr val="4472C4"/>
            </a:solidFill>
            <a:prstDash val="solid"/>
            <a:miter lim="800000"/>
          </a:ln>
          <a:effectLst/>
        </p:spPr>
      </p:cxnSp>
      <p:sp>
        <p:nvSpPr>
          <p:cNvPr id="11" name="Freeform: Shape 10">
            <a:extLst>
              <a:ext uri="{FF2B5EF4-FFF2-40B4-BE49-F238E27FC236}">
                <a16:creationId xmlns:a16="http://schemas.microsoft.com/office/drawing/2014/main" id="{6716DE87-5E39-44EA-BCC0-03212F1F3C83}"/>
              </a:ext>
            </a:extLst>
          </p:cNvPr>
          <p:cNvSpPr/>
          <p:nvPr/>
        </p:nvSpPr>
        <p:spPr>
          <a:xfrm>
            <a:off x="1000125" y="1522926"/>
            <a:ext cx="1419226" cy="4352925"/>
          </a:xfrm>
          <a:custGeom>
            <a:avLst/>
            <a:gdLst>
              <a:gd name="connsiteX0" fmla="*/ 0 w 1419226"/>
              <a:gd name="connsiteY0" fmla="*/ 0 h 4352925"/>
              <a:gd name="connsiteX1" fmla="*/ 1419225 w 1419226"/>
              <a:gd name="connsiteY1" fmla="*/ 2171700 h 4352925"/>
              <a:gd name="connsiteX2" fmla="*/ 9525 w 1419226"/>
              <a:gd name="connsiteY2" fmla="*/ 4352925 h 4352925"/>
            </a:gdLst>
            <a:ahLst/>
            <a:cxnLst>
              <a:cxn ang="0">
                <a:pos x="connsiteX0" y="connsiteY0"/>
              </a:cxn>
              <a:cxn ang="0">
                <a:pos x="connsiteX1" y="connsiteY1"/>
              </a:cxn>
              <a:cxn ang="0">
                <a:pos x="connsiteX2" y="connsiteY2"/>
              </a:cxn>
            </a:cxnLst>
            <a:rect l="l" t="t" r="r" b="b"/>
            <a:pathLst>
              <a:path w="1419226" h="4352925">
                <a:moveTo>
                  <a:pt x="0" y="0"/>
                </a:moveTo>
                <a:cubicBezTo>
                  <a:pt x="708819" y="723106"/>
                  <a:pt x="1417638" y="1446213"/>
                  <a:pt x="1419225" y="2171700"/>
                </a:cubicBezTo>
                <a:cubicBezTo>
                  <a:pt x="1420812" y="2897187"/>
                  <a:pt x="249237" y="4106863"/>
                  <a:pt x="9525" y="4352925"/>
                </a:cubicBez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7B68C2C-C99A-4653-86CE-F453A81266B9}"/>
              </a:ext>
            </a:extLst>
          </p:cNvPr>
          <p:cNvSpPr txBox="1"/>
          <p:nvPr/>
        </p:nvSpPr>
        <p:spPr>
          <a:xfrm>
            <a:off x="691992" y="3514721"/>
            <a:ext cx="30812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0</a:t>
            </a:r>
          </a:p>
        </p:txBody>
      </p:sp>
      <p:cxnSp>
        <p:nvCxnSpPr>
          <p:cNvPr id="13" name="Straight Arrow Connector 12">
            <a:extLst>
              <a:ext uri="{FF2B5EF4-FFF2-40B4-BE49-F238E27FC236}">
                <a16:creationId xmlns:a16="http://schemas.microsoft.com/office/drawing/2014/main" id="{9AE8449F-0B13-4F0E-BFB6-89CA4F204109}"/>
              </a:ext>
            </a:extLst>
          </p:cNvPr>
          <p:cNvCxnSpPr>
            <a:cxnSpLocks/>
            <a:stCxn id="12" idx="3"/>
          </p:cNvCxnSpPr>
          <p:nvPr/>
        </p:nvCxnSpPr>
        <p:spPr>
          <a:xfrm flipV="1">
            <a:off x="1000112" y="1899251"/>
            <a:ext cx="363467" cy="1800136"/>
          </a:xfrm>
          <a:prstGeom prst="straightConnector1">
            <a:avLst/>
          </a:prstGeom>
          <a:noFill/>
          <a:ln w="6350" cap="flat" cmpd="sng" algn="ctr">
            <a:solidFill>
              <a:srgbClr val="4472C4"/>
            </a:solidFill>
            <a:prstDash val="dash"/>
            <a:miter lim="800000"/>
            <a:tailEnd type="triangle"/>
          </a:ln>
          <a:effectLst/>
        </p:spPr>
      </p:cxnSp>
      <p:cxnSp>
        <p:nvCxnSpPr>
          <p:cNvPr id="14" name="Straight Arrow Connector 13">
            <a:extLst>
              <a:ext uri="{FF2B5EF4-FFF2-40B4-BE49-F238E27FC236}">
                <a16:creationId xmlns:a16="http://schemas.microsoft.com/office/drawing/2014/main" id="{682D61B1-FA77-4285-946F-16AE4172D7CE}"/>
              </a:ext>
            </a:extLst>
          </p:cNvPr>
          <p:cNvCxnSpPr>
            <a:cxnSpLocks/>
          </p:cNvCxnSpPr>
          <p:nvPr/>
        </p:nvCxnSpPr>
        <p:spPr>
          <a:xfrm>
            <a:off x="991693" y="3715997"/>
            <a:ext cx="380318" cy="1758271"/>
          </a:xfrm>
          <a:prstGeom prst="straightConnector1">
            <a:avLst/>
          </a:prstGeom>
          <a:noFill/>
          <a:ln w="6350" cap="flat" cmpd="sng" algn="ctr">
            <a:solidFill>
              <a:srgbClr val="4472C4"/>
            </a:solidFill>
            <a:prstDash val="dash"/>
            <a:miter lim="800000"/>
            <a:tailEnd type="triangle"/>
          </a:ln>
          <a:effectLst/>
        </p:spPr>
      </p:cxnSp>
      <p:cxnSp>
        <p:nvCxnSpPr>
          <p:cNvPr id="15" name="Straight Connector 14">
            <a:extLst>
              <a:ext uri="{FF2B5EF4-FFF2-40B4-BE49-F238E27FC236}">
                <a16:creationId xmlns:a16="http://schemas.microsoft.com/office/drawing/2014/main" id="{B91E34F9-514E-45F7-8AD0-C6C3380167E4}"/>
              </a:ext>
            </a:extLst>
          </p:cNvPr>
          <p:cNvCxnSpPr>
            <a:cxnSpLocks/>
          </p:cNvCxnSpPr>
          <p:nvPr/>
        </p:nvCxnSpPr>
        <p:spPr>
          <a:xfrm>
            <a:off x="991693" y="1875351"/>
            <a:ext cx="371886" cy="0"/>
          </a:xfrm>
          <a:prstGeom prst="line">
            <a:avLst/>
          </a:prstGeom>
          <a:noFill/>
          <a:ln w="6350" cap="flat" cmpd="sng" algn="ctr">
            <a:solidFill>
              <a:srgbClr val="4472C4"/>
            </a:solidFill>
            <a:prstDash val="solid"/>
            <a:miter lim="800000"/>
          </a:ln>
          <a:effectLst/>
        </p:spPr>
      </p:cxnSp>
      <p:cxnSp>
        <p:nvCxnSpPr>
          <p:cNvPr id="16" name="Straight Connector 15">
            <a:extLst>
              <a:ext uri="{FF2B5EF4-FFF2-40B4-BE49-F238E27FC236}">
                <a16:creationId xmlns:a16="http://schemas.microsoft.com/office/drawing/2014/main" id="{787E4FD8-BB2F-4AB8-BD78-14F3E28CD312}"/>
              </a:ext>
            </a:extLst>
          </p:cNvPr>
          <p:cNvCxnSpPr>
            <a:cxnSpLocks/>
          </p:cNvCxnSpPr>
          <p:nvPr/>
        </p:nvCxnSpPr>
        <p:spPr>
          <a:xfrm>
            <a:off x="1000125" y="5475626"/>
            <a:ext cx="371886" cy="0"/>
          </a:xfrm>
          <a:prstGeom prst="line">
            <a:avLst/>
          </a:prstGeom>
          <a:noFill/>
          <a:ln w="6350" cap="flat" cmpd="sng" algn="ctr">
            <a:solidFill>
              <a:srgbClr val="4472C4"/>
            </a:solidFill>
            <a:prstDash val="solid"/>
            <a:miter lim="800000"/>
          </a:ln>
          <a:effec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861FFBD-B660-4EA6-BF03-8E6E2B2E7466}"/>
                  </a:ext>
                </a:extLst>
              </p:cNvPr>
              <p:cNvSpPr txBox="1"/>
              <p:nvPr/>
            </p:nvSpPr>
            <p:spPr>
              <a:xfrm>
                <a:off x="516142" y="1695225"/>
                <a:ext cx="653689" cy="369332"/>
              </a:xfrm>
              <a:prstGeom prst="rect">
                <a:avLst/>
              </a:prstGeom>
              <a:noFill/>
            </p:spPr>
            <p:txBody>
              <a:bodyPr wrap="square" rtlCol="0">
                <a:spAutoFit/>
              </a:bodyPr>
              <a:lstStyle/>
              <a:p>
                <a:r>
                  <a:rPr lang="en-US" dirty="0"/>
                  <a:t>+2</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endParaRPr lang="en-US" dirty="0"/>
              </a:p>
            </p:txBody>
          </p:sp>
        </mc:Choice>
        <mc:Fallback xmlns="">
          <p:sp>
            <p:nvSpPr>
              <p:cNvPr id="17" name="TextBox 16">
                <a:extLst>
                  <a:ext uri="{FF2B5EF4-FFF2-40B4-BE49-F238E27FC236}">
                    <a16:creationId xmlns:a16="http://schemas.microsoft.com/office/drawing/2014/main" id="{1861FFBD-B660-4EA6-BF03-8E6E2B2E7466}"/>
                  </a:ext>
                </a:extLst>
              </p:cNvPr>
              <p:cNvSpPr txBox="1">
                <a:spLocks noRot="1" noChangeAspect="1" noMove="1" noResize="1" noEditPoints="1" noAdjustHandles="1" noChangeArrowheads="1" noChangeShapeType="1" noTextEdit="1"/>
              </p:cNvSpPr>
              <p:nvPr/>
            </p:nvSpPr>
            <p:spPr>
              <a:xfrm>
                <a:off x="516142" y="1695225"/>
                <a:ext cx="653689" cy="369332"/>
              </a:xfrm>
              <a:prstGeom prst="rect">
                <a:avLst/>
              </a:prstGeom>
              <a:blipFill>
                <a:blip r:embed="rId2"/>
                <a:stretch>
                  <a:fillRect l="-841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BF8FDB5-3DAB-4D76-BD59-51C2F101C986}"/>
                  </a:ext>
                </a:extLst>
              </p:cNvPr>
              <p:cNvSpPr txBox="1"/>
              <p:nvPr/>
            </p:nvSpPr>
            <p:spPr>
              <a:xfrm>
                <a:off x="503787" y="5290960"/>
                <a:ext cx="653689" cy="369332"/>
              </a:xfrm>
              <a:prstGeom prst="rect">
                <a:avLst/>
              </a:prstGeom>
              <a:noFill/>
            </p:spPr>
            <p:txBody>
              <a:bodyPr wrap="square" rtlCol="0">
                <a:spAutoFit/>
              </a:bodyPr>
              <a:lstStyle/>
              <a:p>
                <a:r>
                  <a:rPr lang="en-US" dirty="0"/>
                  <a:t>-2</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endParaRPr lang="en-US" dirty="0"/>
              </a:p>
            </p:txBody>
          </p:sp>
        </mc:Choice>
        <mc:Fallback xmlns="">
          <p:sp>
            <p:nvSpPr>
              <p:cNvPr id="18" name="TextBox 17">
                <a:extLst>
                  <a:ext uri="{FF2B5EF4-FFF2-40B4-BE49-F238E27FC236}">
                    <a16:creationId xmlns:a16="http://schemas.microsoft.com/office/drawing/2014/main" id="{2BF8FDB5-3DAB-4D76-BD59-51C2F101C986}"/>
                  </a:ext>
                </a:extLst>
              </p:cNvPr>
              <p:cNvSpPr txBox="1">
                <a:spLocks noRot="1" noChangeAspect="1" noMove="1" noResize="1" noEditPoints="1" noAdjustHandles="1" noChangeArrowheads="1" noChangeShapeType="1" noTextEdit="1"/>
              </p:cNvSpPr>
              <p:nvPr/>
            </p:nvSpPr>
            <p:spPr>
              <a:xfrm>
                <a:off x="503787" y="5290960"/>
                <a:ext cx="653689" cy="369332"/>
              </a:xfrm>
              <a:prstGeom prst="rect">
                <a:avLst/>
              </a:prstGeom>
              <a:blipFill>
                <a:blip r:embed="rId3"/>
                <a:stretch>
                  <a:fillRect l="-8411" t="-9836" b="-24590"/>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37365CC0-3EBE-48D6-9B4C-DED0E30DF58F}"/>
              </a:ext>
            </a:extLst>
          </p:cNvPr>
          <p:cNvCxnSpPr>
            <a:cxnSpLocks/>
            <a:stCxn id="12" idx="3"/>
          </p:cNvCxnSpPr>
          <p:nvPr/>
        </p:nvCxnSpPr>
        <p:spPr>
          <a:xfrm flipV="1">
            <a:off x="1000112" y="2178442"/>
            <a:ext cx="600555" cy="1520945"/>
          </a:xfrm>
          <a:prstGeom prst="straightConnector1">
            <a:avLst/>
          </a:prstGeom>
          <a:noFill/>
          <a:ln w="6350" cap="flat" cmpd="sng" algn="ctr">
            <a:solidFill>
              <a:srgbClr val="4472C4"/>
            </a:solidFill>
            <a:prstDash val="dash"/>
            <a:miter lim="800000"/>
            <a:tailEnd type="triangle"/>
          </a:ln>
          <a:effectLst/>
        </p:spPr>
      </p:cxnSp>
      <p:cxnSp>
        <p:nvCxnSpPr>
          <p:cNvPr id="20" name="Straight Arrow Connector 19">
            <a:extLst>
              <a:ext uri="{FF2B5EF4-FFF2-40B4-BE49-F238E27FC236}">
                <a16:creationId xmlns:a16="http://schemas.microsoft.com/office/drawing/2014/main" id="{EF9E5507-AABB-4925-A568-4F459BBACED7}"/>
              </a:ext>
            </a:extLst>
          </p:cNvPr>
          <p:cNvCxnSpPr>
            <a:cxnSpLocks/>
            <a:stCxn id="12" idx="3"/>
          </p:cNvCxnSpPr>
          <p:nvPr/>
        </p:nvCxnSpPr>
        <p:spPr>
          <a:xfrm>
            <a:off x="1000112" y="3699387"/>
            <a:ext cx="600555" cy="1492193"/>
          </a:xfrm>
          <a:prstGeom prst="straightConnector1">
            <a:avLst/>
          </a:prstGeom>
          <a:noFill/>
          <a:ln w="6350" cap="flat" cmpd="sng" algn="ctr">
            <a:solidFill>
              <a:srgbClr val="4472C4"/>
            </a:solidFill>
            <a:prstDash val="dash"/>
            <a:miter lim="800000"/>
            <a:tailEnd type="triangle"/>
          </a:ln>
          <a:effectLst/>
        </p:spPr>
      </p:cxnSp>
      <p:cxnSp>
        <p:nvCxnSpPr>
          <p:cNvPr id="21" name="Straight Arrow Connector 20">
            <a:extLst>
              <a:ext uri="{FF2B5EF4-FFF2-40B4-BE49-F238E27FC236}">
                <a16:creationId xmlns:a16="http://schemas.microsoft.com/office/drawing/2014/main" id="{8C2A219B-6375-4E89-98E8-789B3A5F37FC}"/>
              </a:ext>
            </a:extLst>
          </p:cNvPr>
          <p:cNvCxnSpPr>
            <a:cxnSpLocks/>
            <a:stCxn id="12" idx="3"/>
          </p:cNvCxnSpPr>
          <p:nvPr/>
        </p:nvCxnSpPr>
        <p:spPr>
          <a:xfrm>
            <a:off x="1000112" y="3699387"/>
            <a:ext cx="900315" cy="1074651"/>
          </a:xfrm>
          <a:prstGeom prst="straightConnector1">
            <a:avLst/>
          </a:prstGeom>
          <a:noFill/>
          <a:ln w="6350" cap="flat" cmpd="sng" algn="ctr">
            <a:solidFill>
              <a:srgbClr val="4472C4"/>
            </a:solidFill>
            <a:prstDash val="dash"/>
            <a:miter lim="800000"/>
            <a:tailEnd type="triangle"/>
          </a:ln>
          <a:effectLst/>
        </p:spPr>
      </p:cxnSp>
      <p:cxnSp>
        <p:nvCxnSpPr>
          <p:cNvPr id="22" name="Straight Arrow Connector 21">
            <a:extLst>
              <a:ext uri="{FF2B5EF4-FFF2-40B4-BE49-F238E27FC236}">
                <a16:creationId xmlns:a16="http://schemas.microsoft.com/office/drawing/2014/main" id="{C30CB601-C6CD-46DF-90A7-7AFB08477BED}"/>
              </a:ext>
            </a:extLst>
          </p:cNvPr>
          <p:cNvCxnSpPr>
            <a:cxnSpLocks/>
            <a:stCxn id="12" idx="3"/>
          </p:cNvCxnSpPr>
          <p:nvPr/>
        </p:nvCxnSpPr>
        <p:spPr>
          <a:xfrm flipV="1">
            <a:off x="1000112" y="2539262"/>
            <a:ext cx="892882" cy="1160125"/>
          </a:xfrm>
          <a:prstGeom prst="straightConnector1">
            <a:avLst/>
          </a:prstGeom>
          <a:noFill/>
          <a:ln w="6350" cap="flat" cmpd="sng" algn="ctr">
            <a:solidFill>
              <a:srgbClr val="4472C4"/>
            </a:solidFill>
            <a:prstDash val="dash"/>
            <a:miter lim="800000"/>
            <a:tailEnd type="triangle"/>
          </a:ln>
          <a:effectLst/>
        </p:spPr>
      </p:cxnSp>
      <p:cxnSp>
        <p:nvCxnSpPr>
          <p:cNvPr id="23" name="Straight Arrow Connector 22">
            <a:extLst>
              <a:ext uri="{FF2B5EF4-FFF2-40B4-BE49-F238E27FC236}">
                <a16:creationId xmlns:a16="http://schemas.microsoft.com/office/drawing/2014/main" id="{A8D8AB68-C9C8-4317-872E-6926EB003B8F}"/>
              </a:ext>
            </a:extLst>
          </p:cNvPr>
          <p:cNvCxnSpPr>
            <a:cxnSpLocks/>
            <a:stCxn id="12" idx="3"/>
          </p:cNvCxnSpPr>
          <p:nvPr/>
        </p:nvCxnSpPr>
        <p:spPr>
          <a:xfrm flipV="1">
            <a:off x="1000112" y="2996571"/>
            <a:ext cx="1196876" cy="702816"/>
          </a:xfrm>
          <a:prstGeom prst="straightConnector1">
            <a:avLst/>
          </a:prstGeom>
          <a:noFill/>
          <a:ln w="6350" cap="flat" cmpd="sng" algn="ctr">
            <a:solidFill>
              <a:srgbClr val="4472C4"/>
            </a:solidFill>
            <a:prstDash val="dash"/>
            <a:miter lim="800000"/>
            <a:tailEnd type="triangle"/>
          </a:ln>
          <a:effectLst/>
        </p:spPr>
      </p:cxnSp>
      <p:cxnSp>
        <p:nvCxnSpPr>
          <p:cNvPr id="24" name="Straight Arrow Connector 23">
            <a:extLst>
              <a:ext uri="{FF2B5EF4-FFF2-40B4-BE49-F238E27FC236}">
                <a16:creationId xmlns:a16="http://schemas.microsoft.com/office/drawing/2014/main" id="{ADECF9F0-75B9-40EA-A6FC-7F66A1EC2443}"/>
              </a:ext>
            </a:extLst>
          </p:cNvPr>
          <p:cNvCxnSpPr>
            <a:cxnSpLocks/>
            <a:stCxn id="12" idx="3"/>
          </p:cNvCxnSpPr>
          <p:nvPr/>
        </p:nvCxnSpPr>
        <p:spPr>
          <a:xfrm>
            <a:off x="1000112" y="3699387"/>
            <a:ext cx="1214421" cy="653979"/>
          </a:xfrm>
          <a:prstGeom prst="straightConnector1">
            <a:avLst/>
          </a:prstGeom>
          <a:noFill/>
          <a:ln w="6350" cap="flat" cmpd="sng" algn="ctr">
            <a:solidFill>
              <a:srgbClr val="4472C4"/>
            </a:solidFill>
            <a:prstDash val="dash"/>
            <a:miter lim="800000"/>
            <a:tailEnd type="triangle"/>
          </a:ln>
          <a:effectLst/>
        </p:spPr>
      </p:cxnSp>
      <p:sp>
        <p:nvSpPr>
          <p:cNvPr id="25" name="TextBox 24">
            <a:extLst>
              <a:ext uri="{FF2B5EF4-FFF2-40B4-BE49-F238E27FC236}">
                <a16:creationId xmlns:a16="http://schemas.microsoft.com/office/drawing/2014/main" id="{6A70478C-8DC5-49E2-8150-7406DD9C810A}"/>
              </a:ext>
            </a:extLst>
          </p:cNvPr>
          <p:cNvSpPr txBox="1"/>
          <p:nvPr/>
        </p:nvSpPr>
        <p:spPr>
          <a:xfrm>
            <a:off x="2522653" y="3330055"/>
            <a:ext cx="902237" cy="369332"/>
          </a:xfrm>
          <a:prstGeom prst="rect">
            <a:avLst/>
          </a:prstGeom>
          <a:noFill/>
        </p:spPr>
        <p:txBody>
          <a:bodyPr wrap="square" rtlCol="0">
            <a:spAutoFit/>
          </a:bodyPr>
          <a:lstStyle/>
          <a:p>
            <a:r>
              <a:rPr lang="en-US" dirty="0"/>
              <a:t>270°</a:t>
            </a:r>
          </a:p>
        </p:txBody>
      </p:sp>
      <p:pic>
        <p:nvPicPr>
          <p:cNvPr id="27" name="Picture 26">
            <a:extLst>
              <a:ext uri="{FF2B5EF4-FFF2-40B4-BE49-F238E27FC236}">
                <a16:creationId xmlns:a16="http://schemas.microsoft.com/office/drawing/2014/main" id="{5170D66D-884A-4167-9244-6F7BEED5AEF4}"/>
              </a:ext>
            </a:extLst>
          </p:cNvPr>
          <p:cNvPicPr>
            <a:picLocks noChangeAspect="1"/>
          </p:cNvPicPr>
          <p:nvPr/>
        </p:nvPicPr>
        <p:blipFill>
          <a:blip r:embed="rId4"/>
          <a:stretch>
            <a:fillRect/>
          </a:stretch>
        </p:blipFill>
        <p:spPr>
          <a:xfrm>
            <a:off x="5501473" y="1242251"/>
            <a:ext cx="2771775" cy="571500"/>
          </a:xfrm>
          <a:prstGeom prst="rect">
            <a:avLst/>
          </a:prstGeom>
        </p:spPr>
      </p:pic>
      <p:sp>
        <p:nvSpPr>
          <p:cNvPr id="31" name="TextBox 30">
            <a:extLst>
              <a:ext uri="{FF2B5EF4-FFF2-40B4-BE49-F238E27FC236}">
                <a16:creationId xmlns:a16="http://schemas.microsoft.com/office/drawing/2014/main" id="{A7CB78AC-9DA8-42BB-8F33-E42A1F00CCC1}"/>
              </a:ext>
            </a:extLst>
          </p:cNvPr>
          <p:cNvSpPr txBox="1"/>
          <p:nvPr/>
        </p:nvSpPr>
        <p:spPr>
          <a:xfrm>
            <a:off x="5042059" y="2106304"/>
            <a:ext cx="3900604" cy="3139321"/>
          </a:xfrm>
          <a:prstGeom prst="rect">
            <a:avLst/>
          </a:prstGeom>
          <a:noFill/>
        </p:spPr>
        <p:txBody>
          <a:bodyPr wrap="square">
            <a:spAutoFit/>
          </a:bodyPr>
          <a:lstStyle/>
          <a:p>
            <a:pPr marL="285750" indent="-285750">
              <a:buFont typeface="Arial" panose="020B0604020202020204" pitchFamily="34" charset="0"/>
              <a:buChar char="•"/>
            </a:pPr>
            <a:r>
              <a:rPr lang="en-US" dirty="0" err="1"/>
              <a:t>P</a:t>
            </a:r>
            <a:r>
              <a:rPr lang="en-US" baseline="-25000" dirty="0" err="1"/>
              <a:t>Unc</a:t>
            </a:r>
            <a:r>
              <a:rPr lang="en-US" dirty="0"/>
              <a:t> = turbine power with wind direction uncertainty.</a:t>
            </a:r>
          </a:p>
          <a:p>
            <a:pPr marL="285750" indent="-285750">
              <a:buFont typeface="Arial" panose="020B0604020202020204" pitchFamily="34" charset="0"/>
              <a:buChar char="•"/>
            </a:pPr>
            <a:r>
              <a:rPr lang="en-US" dirty="0" err="1"/>
              <a:t>P</a:t>
            </a:r>
            <a:r>
              <a:rPr lang="en-US" baseline="-25000" dirty="0" err="1"/>
              <a:t>FLORIS</a:t>
            </a:r>
            <a:r>
              <a:rPr lang="en-US" dirty="0"/>
              <a:t> = power calculated by FLORIS without uncertainty. </a:t>
            </a:r>
          </a:p>
          <a:p>
            <a:pPr marL="285750" indent="-285750">
              <a:buFont typeface="Arial" panose="020B0604020202020204" pitchFamily="34" charset="0"/>
              <a:buChar char="•"/>
            </a:pPr>
            <a:r>
              <a:rPr lang="en-US" dirty="0"/>
              <a:t>∆</a:t>
            </a:r>
            <a:r>
              <a:rPr lang="en-US" baseline="-25000" dirty="0" err="1"/>
              <a:t>φi</a:t>
            </a:r>
            <a:r>
              <a:rPr lang="en-US" baseline="-25000" dirty="0"/>
              <a:t> </a:t>
            </a:r>
            <a:r>
              <a:rPr lang="en-US" dirty="0"/>
              <a:t>= deviation from wind direction for a perfectly normal case</a:t>
            </a:r>
          </a:p>
          <a:p>
            <a:pPr marL="285750" indent="-285750">
              <a:buFont typeface="Arial" panose="020B0604020202020204" pitchFamily="34" charset="0"/>
              <a:buChar char="•"/>
            </a:pPr>
            <a:r>
              <a:rPr lang="en-US" dirty="0"/>
              <a:t>ρ(∆</a:t>
            </a:r>
            <a:r>
              <a:rPr lang="en-US" baseline="-25000" dirty="0"/>
              <a:t>φ</a:t>
            </a:r>
            <a:r>
              <a:rPr lang="en-US" dirty="0"/>
              <a:t>)= normal distribution representing uncertainty in the wind direction </a:t>
            </a:r>
          </a:p>
          <a:p>
            <a:pPr marL="285750" indent="-285750">
              <a:buFont typeface="Arial" panose="020B0604020202020204" pitchFamily="34" charset="0"/>
              <a:buChar char="•"/>
            </a:pPr>
            <a:r>
              <a:rPr lang="en-US" dirty="0"/>
              <a:t>σ = standard deviation of the wind direction, in this case set to 4.95◦</a:t>
            </a:r>
          </a:p>
        </p:txBody>
      </p:sp>
    </p:spTree>
    <p:extLst>
      <p:ext uri="{BB962C8B-B14F-4D97-AF65-F5344CB8AC3E}">
        <p14:creationId xmlns:p14="http://schemas.microsoft.com/office/powerpoint/2010/main" val="52666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568A6-CC6C-47BA-973F-5E344E90C905}"/>
              </a:ext>
            </a:extLst>
          </p:cNvPr>
          <p:cNvSpPr>
            <a:spLocks noGrp="1"/>
          </p:cNvSpPr>
          <p:nvPr>
            <p:ph type="title"/>
          </p:nvPr>
        </p:nvSpPr>
        <p:spPr/>
        <p:txBody>
          <a:bodyPr/>
          <a:lstStyle/>
          <a:p>
            <a:r>
              <a:rPr lang="en-US" dirty="0"/>
              <a:t>Case Study</a:t>
            </a:r>
          </a:p>
        </p:txBody>
      </p:sp>
      <p:pic>
        <p:nvPicPr>
          <p:cNvPr id="5" name="Picture 4">
            <a:extLst>
              <a:ext uri="{FF2B5EF4-FFF2-40B4-BE49-F238E27FC236}">
                <a16:creationId xmlns:a16="http://schemas.microsoft.com/office/drawing/2014/main" id="{976A2A1B-5424-49DF-9495-99BB79CCFA2F}"/>
              </a:ext>
            </a:extLst>
          </p:cNvPr>
          <p:cNvPicPr>
            <a:picLocks noChangeAspect="1"/>
          </p:cNvPicPr>
          <p:nvPr/>
        </p:nvPicPr>
        <p:blipFill>
          <a:blip r:embed="rId3"/>
          <a:stretch>
            <a:fillRect/>
          </a:stretch>
        </p:blipFill>
        <p:spPr>
          <a:xfrm>
            <a:off x="457200" y="868947"/>
            <a:ext cx="6940137" cy="4132337"/>
          </a:xfrm>
          <a:prstGeom prst="rect">
            <a:avLst/>
          </a:prstGeom>
        </p:spPr>
      </p:pic>
      <p:pic>
        <p:nvPicPr>
          <p:cNvPr id="7" name="Picture 6">
            <a:extLst>
              <a:ext uri="{FF2B5EF4-FFF2-40B4-BE49-F238E27FC236}">
                <a16:creationId xmlns:a16="http://schemas.microsoft.com/office/drawing/2014/main" id="{502B4822-28EA-4AB8-B4AD-30030A68A9B3}"/>
              </a:ext>
            </a:extLst>
          </p:cNvPr>
          <p:cNvPicPr>
            <a:picLocks noChangeAspect="1"/>
          </p:cNvPicPr>
          <p:nvPr/>
        </p:nvPicPr>
        <p:blipFill>
          <a:blip r:embed="rId4"/>
          <a:stretch>
            <a:fillRect/>
          </a:stretch>
        </p:blipFill>
        <p:spPr>
          <a:xfrm>
            <a:off x="457200" y="5155046"/>
            <a:ext cx="4597817" cy="1262589"/>
          </a:xfrm>
          <a:prstGeom prst="rect">
            <a:avLst/>
          </a:prstGeom>
        </p:spPr>
      </p:pic>
      <p:sp>
        <p:nvSpPr>
          <p:cNvPr id="8" name="TextBox 7">
            <a:extLst>
              <a:ext uri="{FF2B5EF4-FFF2-40B4-BE49-F238E27FC236}">
                <a16:creationId xmlns:a16="http://schemas.microsoft.com/office/drawing/2014/main" id="{04492F78-0164-450C-8577-BC7D720F2053}"/>
              </a:ext>
            </a:extLst>
          </p:cNvPr>
          <p:cNvSpPr txBox="1"/>
          <p:nvPr/>
        </p:nvSpPr>
        <p:spPr>
          <a:xfrm>
            <a:off x="5486400" y="5293453"/>
            <a:ext cx="3200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Regions 1 and 2 show large potential for wake steering.</a:t>
            </a:r>
          </a:p>
          <a:p>
            <a:pPr marL="285750" indent="-285750">
              <a:buFont typeface="Arial" panose="020B0604020202020204" pitchFamily="34" charset="0"/>
              <a:buChar char="•"/>
            </a:pPr>
            <a:r>
              <a:rPr lang="en-US" dirty="0"/>
              <a:t>Region 2 gains will be weighted more heavily.</a:t>
            </a:r>
          </a:p>
        </p:txBody>
      </p:sp>
    </p:spTree>
    <p:extLst>
      <p:ext uri="{BB962C8B-B14F-4D97-AF65-F5344CB8AC3E}">
        <p14:creationId xmlns:p14="http://schemas.microsoft.com/office/powerpoint/2010/main" val="1016993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9230-86D8-434E-ABCB-957FF7CD5DAF}"/>
              </a:ext>
            </a:extLst>
          </p:cNvPr>
          <p:cNvSpPr>
            <a:spLocks noGrp="1"/>
          </p:cNvSpPr>
          <p:nvPr>
            <p:ph type="title"/>
          </p:nvPr>
        </p:nvSpPr>
        <p:spPr/>
        <p:txBody>
          <a:bodyPr/>
          <a:lstStyle/>
          <a:p>
            <a:r>
              <a:rPr lang="en-US" dirty="0"/>
              <a:t>Turbulence Intensity</a:t>
            </a:r>
          </a:p>
        </p:txBody>
      </p:sp>
      <p:pic>
        <p:nvPicPr>
          <p:cNvPr id="3074" name="Picture 2" descr="Wind Turbine Clipart - Wind Energy Clip Art , Free Transparent ...">
            <a:extLst>
              <a:ext uri="{FF2B5EF4-FFF2-40B4-BE49-F238E27FC236}">
                <a16:creationId xmlns:a16="http://schemas.microsoft.com/office/drawing/2014/main" id="{E4913B7E-146D-48EB-AEA4-72F61DC3D23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a:off x="5133648" y="2210941"/>
            <a:ext cx="678290" cy="3464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nd Cartoon clipart - Wind, Line, Energy, transparent clip art">
            <a:extLst>
              <a:ext uri="{FF2B5EF4-FFF2-40B4-BE49-F238E27FC236}">
                <a16:creationId xmlns:a16="http://schemas.microsoft.com/office/drawing/2014/main" id="{6310940D-05B5-448F-8353-929F8C8DEB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333" b="96889" l="10000" r="90000">
                        <a14:foregroundMark x1="51444" y1="96889" x2="51444" y2="96889"/>
                        <a14:foregroundMark x1="68222" y1="6444" x2="68222" y2="6444"/>
                        <a14:foregroundMark x1="70667" y1="2333" x2="70667" y2="233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4194403" y="2022188"/>
            <a:ext cx="1617535" cy="1617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ind Cartoon clipart - Wind, Line, Energy, transparent clip art">
            <a:extLst>
              <a:ext uri="{FF2B5EF4-FFF2-40B4-BE49-F238E27FC236}">
                <a16:creationId xmlns:a16="http://schemas.microsoft.com/office/drawing/2014/main" id="{82EE1156-14F2-424B-8BF1-CF462DD4C87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333" b="96889" l="10000" r="90000">
                        <a14:foregroundMark x1="51444" y1="96889" x2="51444" y2="96889"/>
                        <a14:foregroundMark x1="68222" y1="6444" x2="68222" y2="6444"/>
                        <a14:foregroundMark x1="70667" y1="2333" x2="70667" y2="233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264090" y="2016420"/>
            <a:ext cx="1617535" cy="1617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ind Turbine Clipart - Wind Energy Clip Art , Free Transparent ...">
            <a:extLst>
              <a:ext uri="{FF2B5EF4-FFF2-40B4-BE49-F238E27FC236}">
                <a16:creationId xmlns:a16="http://schemas.microsoft.com/office/drawing/2014/main" id="{ADFB88DC-03CE-4369-ACF4-CFF353EEB01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1194602">
            <a:off x="5042993" y="2578915"/>
            <a:ext cx="678290" cy="3464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nd Turbine Clipart - Wind Energy Clip Art , Free Transparent ...">
            <a:extLst>
              <a:ext uri="{FF2B5EF4-FFF2-40B4-BE49-F238E27FC236}">
                <a16:creationId xmlns:a16="http://schemas.microsoft.com/office/drawing/2014/main" id="{C2912091-EE7C-4345-904F-D137779F8C9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21237134">
            <a:off x="5602162" y="2480799"/>
            <a:ext cx="678290" cy="3464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ind Turbine Clipart - Wind Energy Clip Art , Free Transparent ...">
            <a:extLst>
              <a:ext uri="{FF2B5EF4-FFF2-40B4-BE49-F238E27FC236}">
                <a16:creationId xmlns:a16="http://schemas.microsoft.com/office/drawing/2014/main" id="{28C3873C-918C-4A37-85CE-B722D74D24B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1151432">
            <a:off x="5957669" y="2320652"/>
            <a:ext cx="678290" cy="3464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ind Turbine Clipart - Wind Energy Clip Art , Free Transparent ...">
            <a:extLst>
              <a:ext uri="{FF2B5EF4-FFF2-40B4-BE49-F238E27FC236}">
                <a16:creationId xmlns:a16="http://schemas.microsoft.com/office/drawing/2014/main" id="{F375DF13-71D9-4FB7-BBED-6A3B68C1DD5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20409769">
            <a:off x="5687512" y="2691601"/>
            <a:ext cx="678290" cy="3464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Wind Turbine Clipart - Wind Energy Clip Art , Free Transparent ...">
            <a:extLst>
              <a:ext uri="{FF2B5EF4-FFF2-40B4-BE49-F238E27FC236}">
                <a16:creationId xmlns:a16="http://schemas.microsoft.com/office/drawing/2014/main" id="{DFFCF5B1-B708-4555-B0F6-AD8309087DF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20409769">
            <a:off x="6143162" y="2775697"/>
            <a:ext cx="678290" cy="3464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Wind Turbine Clipart - Wind Energy Clip Art , Free Transparent ...">
            <a:extLst>
              <a:ext uri="{FF2B5EF4-FFF2-40B4-BE49-F238E27FC236}">
                <a16:creationId xmlns:a16="http://schemas.microsoft.com/office/drawing/2014/main" id="{369752CD-5471-4F69-B143-3B6514D33EF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20409769">
            <a:off x="6277784" y="2420379"/>
            <a:ext cx="678290" cy="4260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ind Turbine Clipart - Wind Energy Clip Art , Free Transparent ...">
            <a:extLst>
              <a:ext uri="{FF2B5EF4-FFF2-40B4-BE49-F238E27FC236}">
                <a16:creationId xmlns:a16="http://schemas.microsoft.com/office/drawing/2014/main" id="{E3EA472F-7737-43C6-8F77-C642B176941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20409769">
            <a:off x="5529506" y="2213748"/>
            <a:ext cx="678290" cy="3464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Wind Turbine Clipart - Wind Energy Clip Art , Free Transparent ...">
            <a:extLst>
              <a:ext uri="{FF2B5EF4-FFF2-40B4-BE49-F238E27FC236}">
                <a16:creationId xmlns:a16="http://schemas.microsoft.com/office/drawing/2014/main" id="{23A1246D-3D06-4F9C-BF21-7D58891E0C3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395697">
            <a:off x="6260201" y="2271036"/>
            <a:ext cx="678290" cy="2785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Wind Turbine Clipart - Wind Energy Clip Art , Free Transparent ...">
            <a:extLst>
              <a:ext uri="{FF2B5EF4-FFF2-40B4-BE49-F238E27FC236}">
                <a16:creationId xmlns:a16="http://schemas.microsoft.com/office/drawing/2014/main" id="{D04236B9-E841-4278-8139-672469386F4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a:off x="1670373" y="2180786"/>
            <a:ext cx="678290" cy="34641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Wind Cartoon clipart - Wind, Line, Energy, transparent clip art">
            <a:extLst>
              <a:ext uri="{FF2B5EF4-FFF2-40B4-BE49-F238E27FC236}">
                <a16:creationId xmlns:a16="http://schemas.microsoft.com/office/drawing/2014/main" id="{35B89CBD-64F4-4FD1-B01F-DA90C2F3A81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333" b="96889" l="10000" r="90000">
                        <a14:foregroundMark x1="51444" y1="96889" x2="51444" y2="96889"/>
                        <a14:foregroundMark x1="68222" y1="6444" x2="68222" y2="6444"/>
                        <a14:foregroundMark x1="70667" y1="2333" x2="70667" y2="233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31128" y="1992033"/>
            <a:ext cx="1617535" cy="16175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Wind Cartoon clipart - Wind, Line, Energy, transparent clip art">
            <a:extLst>
              <a:ext uri="{FF2B5EF4-FFF2-40B4-BE49-F238E27FC236}">
                <a16:creationId xmlns:a16="http://schemas.microsoft.com/office/drawing/2014/main" id="{78A13A5C-7F68-49FD-9234-C661441EC68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333" b="96889" l="10000" r="90000">
                        <a14:foregroundMark x1="51444" y1="96889" x2="51444" y2="96889"/>
                        <a14:foregroundMark x1="68222" y1="6444" x2="68222" y2="6444"/>
                        <a14:foregroundMark x1="70667" y1="2333" x2="70667" y2="233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2800815" y="1986265"/>
            <a:ext cx="1617535" cy="16175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nd Turbine Clipart - Wind Energy Clip Art , Free Transparent ...">
            <a:extLst>
              <a:ext uri="{FF2B5EF4-FFF2-40B4-BE49-F238E27FC236}">
                <a16:creationId xmlns:a16="http://schemas.microsoft.com/office/drawing/2014/main" id="{819E531B-B17C-4039-BF93-7F50F71D32B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1194602">
            <a:off x="1579718" y="2548760"/>
            <a:ext cx="678290" cy="3464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nd Turbine Clipart - Wind Energy Clip Art , Free Transparent ...">
            <a:extLst>
              <a:ext uri="{FF2B5EF4-FFF2-40B4-BE49-F238E27FC236}">
                <a16:creationId xmlns:a16="http://schemas.microsoft.com/office/drawing/2014/main" id="{91111A21-0256-4589-AD40-4127AAF8D74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21237134">
            <a:off x="2138887" y="2450644"/>
            <a:ext cx="678290" cy="3464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Wind Turbine Clipart - Wind Energy Clip Art , Free Transparent ...">
            <a:extLst>
              <a:ext uri="{FF2B5EF4-FFF2-40B4-BE49-F238E27FC236}">
                <a16:creationId xmlns:a16="http://schemas.microsoft.com/office/drawing/2014/main" id="{14A39C17-8133-406D-9B05-E8B37E8B139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20409769">
            <a:off x="2224237" y="2661446"/>
            <a:ext cx="678290" cy="34641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ind Turbine Clipart - Wind Energy Clip Art , Free Transparent ...">
            <a:extLst>
              <a:ext uri="{FF2B5EF4-FFF2-40B4-BE49-F238E27FC236}">
                <a16:creationId xmlns:a16="http://schemas.microsoft.com/office/drawing/2014/main" id="{9E534D52-E8EC-49A7-8FFE-F138DBEC767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1000">
                        <a14:foregroundMark x1="49000" y1="15000" x2="49000" y2="15000"/>
                        <a14:foregroundMark x1="69222" y1="49032" x2="69222" y2="49032"/>
                        <a14:foregroundMark x1="91000" y1="32097" x2="91000" y2="32097"/>
                      </a14:backgroundRemoval>
                    </a14:imgEffect>
                  </a14:imgLayer>
                </a14:imgProps>
              </a:ext>
              <a:ext uri="{28A0092B-C50C-407E-A947-70E740481C1C}">
                <a14:useLocalDpi xmlns:a14="http://schemas.microsoft.com/office/drawing/2010/main" val="0"/>
              </a:ext>
            </a:extLst>
          </a:blip>
          <a:srcRect l="32677" t="11768" r="4296" b="41506"/>
          <a:stretch/>
        </p:blipFill>
        <p:spPr bwMode="auto">
          <a:xfrm rot="20409769">
            <a:off x="2066231" y="2183593"/>
            <a:ext cx="678290" cy="34641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BEF8FCA-EC94-46F3-8C9B-D8AB267F470D}"/>
              </a:ext>
            </a:extLst>
          </p:cNvPr>
          <p:cNvSpPr txBox="1"/>
          <p:nvPr/>
        </p:nvSpPr>
        <p:spPr>
          <a:xfrm>
            <a:off x="1736252" y="3187026"/>
            <a:ext cx="1517393" cy="369332"/>
          </a:xfrm>
          <a:prstGeom prst="rect">
            <a:avLst/>
          </a:prstGeom>
          <a:noFill/>
        </p:spPr>
        <p:txBody>
          <a:bodyPr wrap="square" rtlCol="0">
            <a:spAutoFit/>
          </a:bodyPr>
          <a:lstStyle/>
          <a:p>
            <a:pPr algn="ctr"/>
            <a:r>
              <a:rPr lang="en-US" b="1" dirty="0"/>
              <a:t>TI = 12%</a:t>
            </a:r>
          </a:p>
        </p:txBody>
      </p:sp>
      <p:sp>
        <p:nvSpPr>
          <p:cNvPr id="45" name="TextBox 44">
            <a:extLst>
              <a:ext uri="{FF2B5EF4-FFF2-40B4-BE49-F238E27FC236}">
                <a16:creationId xmlns:a16="http://schemas.microsoft.com/office/drawing/2014/main" id="{9922F4EA-3754-44EE-BE79-3A6878CDA3BD}"/>
              </a:ext>
            </a:extLst>
          </p:cNvPr>
          <p:cNvSpPr txBox="1"/>
          <p:nvPr/>
        </p:nvSpPr>
        <p:spPr>
          <a:xfrm>
            <a:off x="5299184" y="3217764"/>
            <a:ext cx="1517393" cy="369332"/>
          </a:xfrm>
          <a:prstGeom prst="rect">
            <a:avLst/>
          </a:prstGeom>
          <a:noFill/>
        </p:spPr>
        <p:txBody>
          <a:bodyPr wrap="square" rtlCol="0">
            <a:spAutoFit/>
          </a:bodyPr>
          <a:lstStyle/>
          <a:p>
            <a:pPr algn="ctr"/>
            <a:r>
              <a:rPr lang="en-US" b="1" dirty="0"/>
              <a:t>TI = 6%</a:t>
            </a:r>
          </a:p>
        </p:txBody>
      </p:sp>
      <p:pic>
        <p:nvPicPr>
          <p:cNvPr id="49" name="Picture 2">
            <a:extLst>
              <a:ext uri="{FF2B5EF4-FFF2-40B4-BE49-F238E27FC236}">
                <a16:creationId xmlns:a16="http://schemas.microsoft.com/office/drawing/2014/main" id="{DA758012-C3F1-4D8C-943F-E152475107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643" y="3921179"/>
            <a:ext cx="3344930" cy="218326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043CA3E5-60E4-4091-8CB5-8E0212EC48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8350" y="3925961"/>
            <a:ext cx="3206073" cy="217848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1BF319BD-A617-4B0E-9879-3DC2C42D1EF5}"/>
              </a:ext>
            </a:extLst>
          </p:cNvPr>
          <p:cNvSpPr txBox="1"/>
          <p:nvPr/>
        </p:nvSpPr>
        <p:spPr>
          <a:xfrm>
            <a:off x="574315" y="1073450"/>
            <a:ext cx="4482026" cy="923330"/>
          </a:xfrm>
          <a:prstGeom prst="rect">
            <a:avLst/>
          </a:prstGeom>
          <a:noFill/>
        </p:spPr>
        <p:txBody>
          <a:bodyPr wrap="square" rtlCol="0">
            <a:spAutoFit/>
          </a:bodyPr>
          <a:lstStyle/>
          <a:p>
            <a:pPr marL="285750" indent="-285750">
              <a:buFont typeface="Arial" panose="020B0604020202020204" pitchFamily="34" charset="0"/>
              <a:buChar char="•"/>
            </a:pPr>
            <a:r>
              <a:rPr lang="en-US" dirty="0"/>
              <a:t>Turbulence intensity is ratio of the standard deviation of fluctuation wind velocity to the average velocity.</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179C560-C251-4547-AF1B-433E095173B3}"/>
                  </a:ext>
                </a:extLst>
              </p:cNvPr>
              <p:cNvSpPr txBox="1"/>
              <p:nvPr/>
            </p:nvSpPr>
            <p:spPr>
              <a:xfrm>
                <a:off x="4731296" y="1241342"/>
                <a:ext cx="1207895" cy="5192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𝑈</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𝑚𝑒𝑎𝑛</m:t>
                              </m:r>
                            </m:sub>
                          </m:sSub>
                        </m:den>
                      </m:f>
                    </m:oMath>
                  </m:oMathPara>
                </a14:m>
                <a:endParaRPr lang="en-US" dirty="0"/>
              </a:p>
            </p:txBody>
          </p:sp>
        </mc:Choice>
        <mc:Fallback xmlns="">
          <p:sp>
            <p:nvSpPr>
              <p:cNvPr id="55" name="TextBox 54">
                <a:extLst>
                  <a:ext uri="{FF2B5EF4-FFF2-40B4-BE49-F238E27FC236}">
                    <a16:creationId xmlns:a16="http://schemas.microsoft.com/office/drawing/2014/main" id="{C179C560-C251-4547-AF1B-433E095173B3}"/>
                  </a:ext>
                </a:extLst>
              </p:cNvPr>
              <p:cNvSpPr txBox="1">
                <a:spLocks noRot="1" noChangeAspect="1" noMove="1" noResize="1" noEditPoints="1" noAdjustHandles="1" noChangeArrowheads="1" noChangeShapeType="1" noTextEdit="1"/>
              </p:cNvSpPr>
              <p:nvPr/>
            </p:nvSpPr>
            <p:spPr>
              <a:xfrm>
                <a:off x="4731296" y="1241342"/>
                <a:ext cx="1207895" cy="519245"/>
              </a:xfrm>
              <a:prstGeom prst="rect">
                <a:avLst/>
              </a:prstGeom>
              <a:blipFill>
                <a:blip r:embed="rId9"/>
                <a:stretch>
                  <a:fillRect/>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5A0BF5A0-C436-498B-B3DF-B205BD23325C}"/>
              </a:ext>
            </a:extLst>
          </p:cNvPr>
          <p:cNvSpPr txBox="1"/>
          <p:nvPr/>
        </p:nvSpPr>
        <p:spPr>
          <a:xfrm>
            <a:off x="695939" y="6104446"/>
            <a:ext cx="7734650" cy="369332"/>
          </a:xfrm>
          <a:prstGeom prst="rect">
            <a:avLst/>
          </a:prstGeom>
          <a:noFill/>
        </p:spPr>
        <p:txBody>
          <a:bodyPr wrap="square" rtlCol="0">
            <a:spAutoFit/>
          </a:bodyPr>
          <a:lstStyle/>
          <a:p>
            <a:r>
              <a:rPr lang="en-US" dirty="0"/>
              <a:t>High TI = Strongly convective = Faster wake dissipation =  </a:t>
            </a:r>
            <a:r>
              <a:rPr lang="en-US" b="1" dirty="0">
                <a:solidFill>
                  <a:srgbClr val="00B050"/>
                </a:solidFill>
              </a:rPr>
              <a:t>Reduced wake losses</a:t>
            </a:r>
          </a:p>
        </p:txBody>
      </p:sp>
      <p:sp>
        <p:nvSpPr>
          <p:cNvPr id="62" name="TextBox 61">
            <a:extLst>
              <a:ext uri="{FF2B5EF4-FFF2-40B4-BE49-F238E27FC236}">
                <a16:creationId xmlns:a16="http://schemas.microsoft.com/office/drawing/2014/main" id="{554BE3A0-211A-4740-9533-EF7D2B6E0BEF}"/>
              </a:ext>
            </a:extLst>
          </p:cNvPr>
          <p:cNvSpPr txBox="1"/>
          <p:nvPr/>
        </p:nvSpPr>
        <p:spPr>
          <a:xfrm>
            <a:off x="691990" y="6428883"/>
            <a:ext cx="7734650" cy="369332"/>
          </a:xfrm>
          <a:prstGeom prst="rect">
            <a:avLst/>
          </a:prstGeom>
          <a:noFill/>
        </p:spPr>
        <p:txBody>
          <a:bodyPr wrap="square" rtlCol="0">
            <a:spAutoFit/>
          </a:bodyPr>
          <a:lstStyle/>
          <a:p>
            <a:r>
              <a:rPr lang="en-US" dirty="0"/>
              <a:t>Low TI = Strongly stable = Slower wake dissipation =  </a:t>
            </a:r>
            <a:r>
              <a:rPr lang="en-US" b="1" dirty="0">
                <a:solidFill>
                  <a:srgbClr val="FF0000"/>
                </a:solidFill>
              </a:rPr>
              <a:t>Increased wake losses</a:t>
            </a:r>
          </a:p>
        </p:txBody>
      </p:sp>
    </p:spTree>
    <p:extLst>
      <p:ext uri="{BB962C8B-B14F-4D97-AF65-F5344CB8AC3E}">
        <p14:creationId xmlns:p14="http://schemas.microsoft.com/office/powerpoint/2010/main" val="34141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C339-32BF-4B2D-88F3-639A229F97AF}"/>
              </a:ext>
            </a:extLst>
          </p:cNvPr>
          <p:cNvSpPr>
            <a:spLocks noGrp="1"/>
          </p:cNvSpPr>
          <p:nvPr>
            <p:ph type="title"/>
          </p:nvPr>
        </p:nvSpPr>
        <p:spPr/>
        <p:txBody>
          <a:bodyPr/>
          <a:lstStyle/>
          <a:p>
            <a:r>
              <a:rPr lang="en-US" dirty="0" err="1"/>
              <a:t>SULI</a:t>
            </a:r>
            <a:r>
              <a:rPr lang="en-US" dirty="0"/>
              <a:t> 2019 Project</a:t>
            </a:r>
          </a:p>
        </p:txBody>
      </p:sp>
      <p:pic>
        <p:nvPicPr>
          <p:cNvPr id="5" name="Picture 4">
            <a:extLst>
              <a:ext uri="{FF2B5EF4-FFF2-40B4-BE49-F238E27FC236}">
                <a16:creationId xmlns:a16="http://schemas.microsoft.com/office/drawing/2014/main" id="{0981ED68-82FF-4514-BED5-691942D4E181}"/>
              </a:ext>
            </a:extLst>
          </p:cNvPr>
          <p:cNvPicPr>
            <a:picLocks noChangeAspect="1"/>
          </p:cNvPicPr>
          <p:nvPr/>
        </p:nvPicPr>
        <p:blipFill>
          <a:blip r:embed="rId3"/>
          <a:stretch>
            <a:fillRect/>
          </a:stretch>
        </p:blipFill>
        <p:spPr>
          <a:xfrm>
            <a:off x="457199" y="1227856"/>
            <a:ext cx="4596493" cy="3039799"/>
          </a:xfrm>
          <a:prstGeom prst="rect">
            <a:avLst/>
          </a:prstGeom>
        </p:spPr>
      </p:pic>
      <p:sp>
        <p:nvSpPr>
          <p:cNvPr id="6" name="TextBox 5">
            <a:extLst>
              <a:ext uri="{FF2B5EF4-FFF2-40B4-BE49-F238E27FC236}">
                <a16:creationId xmlns:a16="http://schemas.microsoft.com/office/drawing/2014/main" id="{3FAC8723-0796-49BA-B5DE-1FF3F8295EA1}"/>
              </a:ext>
            </a:extLst>
          </p:cNvPr>
          <p:cNvSpPr txBox="1"/>
          <p:nvPr/>
        </p:nvSpPr>
        <p:spPr>
          <a:xfrm>
            <a:off x="457200" y="4302581"/>
            <a:ext cx="8001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Performed wake steering optimizations for 100 U.S. onshore wind farms from the U.S. Wind Turbine Database.</a:t>
            </a:r>
          </a:p>
          <a:p>
            <a:pPr marL="285750" indent="-285750">
              <a:buFont typeface="Arial" panose="020B0604020202020204" pitchFamily="34" charset="0"/>
              <a:buChar char="•"/>
            </a:pPr>
            <a:r>
              <a:rPr lang="en-US" dirty="0"/>
              <a:t>Used the Gaussian wake model.</a:t>
            </a:r>
          </a:p>
          <a:p>
            <a:pPr marL="285750" indent="-285750">
              <a:buFont typeface="Arial" panose="020B0604020202020204" pitchFamily="34" charset="0"/>
              <a:buChar char="•"/>
            </a:pPr>
            <a:r>
              <a:rPr lang="en-US" dirty="0"/>
              <a:t>Results were lower than expected. </a:t>
            </a:r>
          </a:p>
          <a:p>
            <a:pPr marL="285750" indent="-285750">
              <a:buFont typeface="Arial" panose="020B0604020202020204" pitchFamily="34" charset="0"/>
              <a:buChar char="•"/>
            </a:pPr>
            <a:r>
              <a:rPr lang="en-US" dirty="0"/>
              <a:t>Used existing ambient TI lookup table. Did not result in a possible range. </a:t>
            </a:r>
          </a:p>
          <a:p>
            <a:pPr marL="285750" indent="-285750">
              <a:buFont typeface="Arial" panose="020B0604020202020204" pitchFamily="34" charset="0"/>
              <a:buChar char="•"/>
            </a:pPr>
            <a:r>
              <a:rPr lang="en-US" dirty="0"/>
              <a:t>Farms were selected somewhat randomly. No attention to distribution of size, capacity or region.</a:t>
            </a:r>
          </a:p>
        </p:txBody>
      </p:sp>
      <p:sp>
        <p:nvSpPr>
          <p:cNvPr id="7" name="TextBox 6">
            <a:extLst>
              <a:ext uri="{FF2B5EF4-FFF2-40B4-BE49-F238E27FC236}">
                <a16:creationId xmlns:a16="http://schemas.microsoft.com/office/drawing/2014/main" id="{6D55D270-8A05-44CE-84A9-59754FA0A372}"/>
              </a:ext>
            </a:extLst>
          </p:cNvPr>
          <p:cNvSpPr txBox="1"/>
          <p:nvPr/>
        </p:nvSpPr>
        <p:spPr>
          <a:xfrm>
            <a:off x="710364" y="954226"/>
            <a:ext cx="4090164" cy="369332"/>
          </a:xfrm>
          <a:prstGeom prst="rect">
            <a:avLst/>
          </a:prstGeom>
          <a:noFill/>
        </p:spPr>
        <p:txBody>
          <a:bodyPr wrap="square" rtlCol="0">
            <a:spAutoFit/>
          </a:bodyPr>
          <a:lstStyle/>
          <a:p>
            <a:pPr algn="ctr"/>
            <a:r>
              <a:rPr lang="en-US" b="1" dirty="0"/>
              <a:t>Distribution of AEP gains for 100 farms</a:t>
            </a:r>
          </a:p>
        </p:txBody>
      </p:sp>
    </p:spTree>
    <p:extLst>
      <p:ext uri="{BB962C8B-B14F-4D97-AF65-F5344CB8AC3E}">
        <p14:creationId xmlns:p14="http://schemas.microsoft.com/office/powerpoint/2010/main" val="4267738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B988-2F19-4C42-9643-EE365A84150C}"/>
              </a:ext>
            </a:extLst>
          </p:cNvPr>
          <p:cNvSpPr>
            <a:spLocks noGrp="1"/>
          </p:cNvSpPr>
          <p:nvPr>
            <p:ph type="title"/>
          </p:nvPr>
        </p:nvSpPr>
        <p:spPr/>
        <p:txBody>
          <a:bodyPr/>
          <a:lstStyle/>
          <a:p>
            <a:r>
              <a:rPr lang="en-US" dirty="0"/>
              <a:t>Improvements to the Wake Model</a:t>
            </a:r>
          </a:p>
        </p:txBody>
      </p:sp>
      <p:sp>
        <p:nvSpPr>
          <p:cNvPr id="5" name="TextBox 4">
            <a:extLst>
              <a:ext uri="{FF2B5EF4-FFF2-40B4-BE49-F238E27FC236}">
                <a16:creationId xmlns:a16="http://schemas.microsoft.com/office/drawing/2014/main" id="{C0A8362C-5607-40C5-B37E-58F20ABD3FEF}"/>
              </a:ext>
            </a:extLst>
          </p:cNvPr>
          <p:cNvSpPr txBox="1"/>
          <p:nvPr/>
        </p:nvSpPr>
        <p:spPr>
          <a:xfrm>
            <a:off x="1124126" y="1128497"/>
            <a:ext cx="1266737" cy="369332"/>
          </a:xfrm>
          <a:prstGeom prst="rect">
            <a:avLst/>
          </a:prstGeom>
          <a:noFill/>
        </p:spPr>
        <p:txBody>
          <a:bodyPr wrap="square" rtlCol="0">
            <a:spAutoFit/>
          </a:bodyPr>
          <a:lstStyle/>
          <a:p>
            <a:pPr algn="ctr"/>
            <a:r>
              <a:rPr lang="en-US" b="1" dirty="0"/>
              <a:t>Gaussian</a:t>
            </a:r>
          </a:p>
        </p:txBody>
      </p:sp>
      <p:sp>
        <p:nvSpPr>
          <p:cNvPr id="7" name="TextBox 6">
            <a:extLst>
              <a:ext uri="{FF2B5EF4-FFF2-40B4-BE49-F238E27FC236}">
                <a16:creationId xmlns:a16="http://schemas.microsoft.com/office/drawing/2014/main" id="{AF7A704E-59C9-4AA5-9C19-626EAA50CDE8}"/>
              </a:ext>
            </a:extLst>
          </p:cNvPr>
          <p:cNvSpPr txBox="1"/>
          <p:nvPr/>
        </p:nvSpPr>
        <p:spPr>
          <a:xfrm>
            <a:off x="5663968" y="1188618"/>
            <a:ext cx="1266737" cy="369332"/>
          </a:xfrm>
          <a:prstGeom prst="rect">
            <a:avLst/>
          </a:prstGeom>
          <a:noFill/>
        </p:spPr>
        <p:txBody>
          <a:bodyPr wrap="square" rtlCol="0">
            <a:spAutoFit/>
          </a:bodyPr>
          <a:lstStyle/>
          <a:p>
            <a:pPr algn="ctr"/>
            <a:r>
              <a:rPr lang="en-US" b="1" dirty="0"/>
              <a:t>Curl</a:t>
            </a:r>
          </a:p>
        </p:txBody>
      </p:sp>
      <p:sp>
        <p:nvSpPr>
          <p:cNvPr id="11" name="TextBox 10">
            <a:extLst>
              <a:ext uri="{FF2B5EF4-FFF2-40B4-BE49-F238E27FC236}">
                <a16:creationId xmlns:a16="http://schemas.microsoft.com/office/drawing/2014/main" id="{3247AA4F-83C5-4D16-8E55-A2BDB545B37E}"/>
              </a:ext>
            </a:extLst>
          </p:cNvPr>
          <p:cNvSpPr txBox="1"/>
          <p:nvPr/>
        </p:nvSpPr>
        <p:spPr>
          <a:xfrm>
            <a:off x="296934" y="1444304"/>
            <a:ext cx="4275065" cy="3139321"/>
          </a:xfrm>
          <a:prstGeom prst="rect">
            <a:avLst/>
          </a:prstGeom>
          <a:noFill/>
        </p:spPr>
        <p:txBody>
          <a:bodyPr wrap="square" rtlCol="0">
            <a:spAutoFit/>
          </a:bodyPr>
          <a:lstStyle/>
          <a:p>
            <a:r>
              <a:rPr lang="en-US" dirty="0"/>
              <a:t>Pros: </a:t>
            </a:r>
          </a:p>
          <a:p>
            <a:pPr marL="285750" indent="-285750">
              <a:buFontTx/>
              <a:buChar char="-"/>
            </a:pPr>
            <a:r>
              <a:rPr lang="en-US" dirty="0"/>
              <a:t>Fast! </a:t>
            </a:r>
          </a:p>
          <a:p>
            <a:pPr marL="285750" indent="-285750">
              <a:buFontTx/>
              <a:buChar char="-"/>
            </a:pPr>
            <a:r>
              <a:rPr lang="en-US" dirty="0"/>
              <a:t>Accounts for overlap in wakes. </a:t>
            </a:r>
          </a:p>
          <a:p>
            <a:pPr marL="285750" indent="-285750">
              <a:buFontTx/>
              <a:buChar char="-"/>
            </a:pPr>
            <a:r>
              <a:rPr lang="en-US" dirty="0"/>
              <a:t>Main model for recent </a:t>
            </a:r>
            <a:r>
              <a:rPr lang="en-US" dirty="0" err="1"/>
              <a:t>NWTC</a:t>
            </a:r>
            <a:r>
              <a:rPr lang="en-US" dirty="0"/>
              <a:t> publications.</a:t>
            </a:r>
          </a:p>
          <a:p>
            <a:r>
              <a:rPr lang="en-US" dirty="0"/>
              <a:t>Cons:</a:t>
            </a:r>
          </a:p>
          <a:p>
            <a:pPr marL="285750" indent="-285750">
              <a:buFontTx/>
              <a:buChar char="-"/>
            </a:pPr>
            <a:r>
              <a:rPr lang="en-US" dirty="0"/>
              <a:t>Underpredicts gains of downstream turbines.</a:t>
            </a:r>
          </a:p>
          <a:p>
            <a:pPr marL="285750" indent="-285750">
              <a:buFontTx/>
              <a:buChar char="-"/>
            </a:pPr>
            <a:r>
              <a:rPr lang="en-US" dirty="0"/>
              <a:t>Does not account for effects of counter rotating vortices (deflects and deforms downstream wakes.)</a:t>
            </a:r>
          </a:p>
        </p:txBody>
      </p:sp>
      <p:sp>
        <p:nvSpPr>
          <p:cNvPr id="15" name="TextBox 14">
            <a:extLst>
              <a:ext uri="{FF2B5EF4-FFF2-40B4-BE49-F238E27FC236}">
                <a16:creationId xmlns:a16="http://schemas.microsoft.com/office/drawing/2014/main" id="{90B346BD-7199-4379-815C-4C42341E9018}"/>
              </a:ext>
            </a:extLst>
          </p:cNvPr>
          <p:cNvSpPr txBox="1"/>
          <p:nvPr/>
        </p:nvSpPr>
        <p:spPr>
          <a:xfrm>
            <a:off x="4776832" y="1442798"/>
            <a:ext cx="3952614" cy="2862322"/>
          </a:xfrm>
          <a:prstGeom prst="rect">
            <a:avLst/>
          </a:prstGeom>
          <a:noFill/>
        </p:spPr>
        <p:txBody>
          <a:bodyPr wrap="square" rtlCol="0">
            <a:spAutoFit/>
          </a:bodyPr>
          <a:lstStyle/>
          <a:p>
            <a:r>
              <a:rPr lang="en-US" dirty="0"/>
              <a:t>Pros: </a:t>
            </a:r>
          </a:p>
          <a:p>
            <a:pPr marL="285750" indent="-285750">
              <a:buFontTx/>
              <a:buChar char="-"/>
            </a:pPr>
            <a:r>
              <a:rPr lang="en-US" dirty="0"/>
              <a:t>Accounts for the counter rotating vortices.</a:t>
            </a:r>
          </a:p>
          <a:p>
            <a:pPr marL="285750" indent="-285750">
              <a:buFontTx/>
              <a:buChar char="-"/>
            </a:pPr>
            <a:r>
              <a:rPr lang="en-US" dirty="0"/>
              <a:t>Able to predict the effects on downstream wake shapes.</a:t>
            </a:r>
          </a:p>
          <a:p>
            <a:pPr marL="285750" indent="-285750">
              <a:buFontTx/>
              <a:buChar char="-"/>
            </a:pPr>
            <a:r>
              <a:rPr lang="en-US" dirty="0"/>
              <a:t>Accounts for secondary steering and wake added recovery.</a:t>
            </a:r>
          </a:p>
          <a:p>
            <a:r>
              <a:rPr lang="en-US" dirty="0"/>
              <a:t>Cons: </a:t>
            </a:r>
          </a:p>
          <a:p>
            <a:pPr marL="285750" indent="-285750">
              <a:buFontTx/>
              <a:buChar char="-"/>
            </a:pPr>
            <a:r>
              <a:rPr lang="en-US" dirty="0"/>
              <a:t>More complex than the Gaussian.</a:t>
            </a:r>
          </a:p>
          <a:p>
            <a:pPr marL="285750" indent="-285750">
              <a:buFontTx/>
              <a:buChar char="-"/>
            </a:pPr>
            <a:r>
              <a:rPr lang="en-US" dirty="0"/>
              <a:t>Takes close to </a:t>
            </a:r>
            <a:r>
              <a:rPr lang="en-US" dirty="0" err="1"/>
              <a:t>1000x</a:t>
            </a:r>
            <a:r>
              <a:rPr lang="en-US" dirty="0"/>
              <a:t> longer to run.</a:t>
            </a:r>
          </a:p>
        </p:txBody>
      </p:sp>
      <p:cxnSp>
        <p:nvCxnSpPr>
          <p:cNvPr id="17" name="Straight Arrow Connector 16">
            <a:extLst>
              <a:ext uri="{FF2B5EF4-FFF2-40B4-BE49-F238E27FC236}">
                <a16:creationId xmlns:a16="http://schemas.microsoft.com/office/drawing/2014/main" id="{EDD9EC34-7655-4871-BF7B-3B24BDCE4795}"/>
              </a:ext>
            </a:extLst>
          </p:cNvPr>
          <p:cNvCxnSpPr/>
          <p:nvPr/>
        </p:nvCxnSpPr>
        <p:spPr>
          <a:xfrm>
            <a:off x="3137483" y="4583625"/>
            <a:ext cx="780176" cy="550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1EFF11-909C-4F0B-8FB9-D4968C0FFC00}"/>
              </a:ext>
            </a:extLst>
          </p:cNvPr>
          <p:cNvCxnSpPr>
            <a:cxnSpLocks/>
          </p:cNvCxnSpPr>
          <p:nvPr/>
        </p:nvCxnSpPr>
        <p:spPr>
          <a:xfrm flipH="1">
            <a:off x="4674066" y="4583624"/>
            <a:ext cx="780176" cy="550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C8B0817-F540-46F8-A35F-5A0B30C0EE2F}"/>
              </a:ext>
            </a:extLst>
          </p:cNvPr>
          <p:cNvSpPr txBox="1"/>
          <p:nvPr/>
        </p:nvSpPr>
        <p:spPr>
          <a:xfrm>
            <a:off x="2972500" y="5158982"/>
            <a:ext cx="2824293" cy="369332"/>
          </a:xfrm>
          <a:prstGeom prst="rect">
            <a:avLst/>
          </a:prstGeom>
          <a:noFill/>
        </p:spPr>
        <p:txBody>
          <a:bodyPr wrap="square" rtlCol="0">
            <a:spAutoFit/>
          </a:bodyPr>
          <a:lstStyle/>
          <a:p>
            <a:pPr algn="ctr"/>
            <a:r>
              <a:rPr lang="en-US" b="1" dirty="0"/>
              <a:t>Gauss-Curl Hybrid (</a:t>
            </a:r>
            <a:r>
              <a:rPr lang="en-US" b="1" dirty="0" err="1"/>
              <a:t>GCH</a:t>
            </a:r>
            <a:r>
              <a:rPr lang="en-US" b="1" dirty="0"/>
              <a:t>)</a:t>
            </a:r>
          </a:p>
        </p:txBody>
      </p:sp>
      <p:sp>
        <p:nvSpPr>
          <p:cNvPr id="21" name="TextBox 20">
            <a:extLst>
              <a:ext uri="{FF2B5EF4-FFF2-40B4-BE49-F238E27FC236}">
                <a16:creationId xmlns:a16="http://schemas.microsoft.com/office/drawing/2014/main" id="{2DA8AB83-EC64-4C33-9C59-E66EEB9CE5FB}"/>
              </a:ext>
            </a:extLst>
          </p:cNvPr>
          <p:cNvSpPr txBox="1"/>
          <p:nvPr/>
        </p:nvSpPr>
        <p:spPr>
          <a:xfrm>
            <a:off x="2130804" y="5528314"/>
            <a:ext cx="495789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Includes all all the main features of the Gaussian model and the speed!</a:t>
            </a:r>
          </a:p>
          <a:p>
            <a:pPr marL="285750" indent="-285750">
              <a:buFont typeface="Arial" panose="020B0604020202020204" pitchFamily="34" charset="0"/>
              <a:buChar char="•"/>
            </a:pPr>
            <a:r>
              <a:rPr lang="en-US" dirty="0"/>
              <a:t>Accounts for secondary steering and multi-turbine effects.</a:t>
            </a:r>
          </a:p>
        </p:txBody>
      </p:sp>
    </p:spTree>
    <p:extLst>
      <p:ext uri="{BB962C8B-B14F-4D97-AF65-F5344CB8AC3E}">
        <p14:creationId xmlns:p14="http://schemas.microsoft.com/office/powerpoint/2010/main" val="454515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B846A-C866-4903-8715-19CE5559A7F2}"/>
              </a:ext>
            </a:extLst>
          </p:cNvPr>
          <p:cNvSpPr>
            <a:spLocks noGrp="1"/>
          </p:cNvSpPr>
          <p:nvPr>
            <p:ph type="title"/>
          </p:nvPr>
        </p:nvSpPr>
        <p:spPr/>
        <p:txBody>
          <a:bodyPr/>
          <a:lstStyle/>
          <a:p>
            <a:r>
              <a:rPr lang="en-US" dirty="0"/>
              <a:t>Turbine Scaling Steps</a:t>
            </a:r>
          </a:p>
        </p:txBody>
      </p:sp>
      <p:pic>
        <p:nvPicPr>
          <p:cNvPr id="7" name="Picture 6">
            <a:extLst>
              <a:ext uri="{FF2B5EF4-FFF2-40B4-BE49-F238E27FC236}">
                <a16:creationId xmlns:a16="http://schemas.microsoft.com/office/drawing/2014/main" id="{BCF12B18-BB8E-4615-B51C-88853250A330}"/>
              </a:ext>
            </a:extLst>
          </p:cNvPr>
          <p:cNvPicPr>
            <a:picLocks noChangeAspect="1"/>
          </p:cNvPicPr>
          <p:nvPr/>
        </p:nvPicPr>
        <p:blipFill>
          <a:blip r:embed="rId2"/>
          <a:stretch>
            <a:fillRect/>
          </a:stretch>
        </p:blipFill>
        <p:spPr>
          <a:xfrm>
            <a:off x="5604719" y="1646514"/>
            <a:ext cx="2095500" cy="495300"/>
          </a:xfrm>
          <a:prstGeom prst="rect">
            <a:avLst/>
          </a:prstGeom>
        </p:spPr>
      </p:pic>
      <p:pic>
        <p:nvPicPr>
          <p:cNvPr id="9" name="Picture 8">
            <a:extLst>
              <a:ext uri="{FF2B5EF4-FFF2-40B4-BE49-F238E27FC236}">
                <a16:creationId xmlns:a16="http://schemas.microsoft.com/office/drawing/2014/main" id="{D34D0C90-C81F-4D6F-904A-8E99E12EF682}"/>
              </a:ext>
            </a:extLst>
          </p:cNvPr>
          <p:cNvPicPr>
            <a:picLocks noChangeAspect="1"/>
          </p:cNvPicPr>
          <p:nvPr/>
        </p:nvPicPr>
        <p:blipFill rotWithShape="1">
          <a:blip r:embed="rId3"/>
          <a:srcRect b="29712"/>
          <a:stretch/>
        </p:blipFill>
        <p:spPr>
          <a:xfrm>
            <a:off x="5695206" y="3259179"/>
            <a:ext cx="1914525" cy="615932"/>
          </a:xfrm>
          <a:prstGeom prst="rect">
            <a:avLst/>
          </a:prstGeom>
        </p:spPr>
      </p:pic>
      <p:sp>
        <p:nvSpPr>
          <p:cNvPr id="12" name="TextBox 11">
            <a:extLst>
              <a:ext uri="{FF2B5EF4-FFF2-40B4-BE49-F238E27FC236}">
                <a16:creationId xmlns:a16="http://schemas.microsoft.com/office/drawing/2014/main" id="{BA44B4A2-397D-4B45-8B9D-5937E3AC9A32}"/>
              </a:ext>
            </a:extLst>
          </p:cNvPr>
          <p:cNvSpPr txBox="1"/>
          <p:nvPr/>
        </p:nvSpPr>
        <p:spPr>
          <a:xfrm>
            <a:off x="457200" y="1115736"/>
            <a:ext cx="4169329" cy="3693319"/>
          </a:xfrm>
          <a:prstGeom prst="rect">
            <a:avLst/>
          </a:prstGeom>
          <a:noFill/>
        </p:spPr>
        <p:txBody>
          <a:bodyPr wrap="square" rtlCol="0">
            <a:spAutoFit/>
          </a:bodyPr>
          <a:lstStyle/>
          <a:p>
            <a:r>
              <a:rPr lang="en-US" dirty="0"/>
              <a:t>Step 1: Rearrange power equation to solve for rated wind speed using turbine rated power and C</a:t>
            </a:r>
            <a:r>
              <a:rPr lang="en-US" baseline="-25000" dirty="0"/>
              <a:t>p</a:t>
            </a:r>
            <a:r>
              <a:rPr lang="en-US" dirty="0"/>
              <a:t> rated from reference turbine.</a:t>
            </a:r>
          </a:p>
          <a:p>
            <a:endParaRPr lang="en-US" dirty="0"/>
          </a:p>
          <a:p>
            <a:r>
              <a:rPr lang="en-US" dirty="0"/>
              <a:t>Step 2: Create a list of Cp and Ct versus normalized wind speed for the reference turbine. Rated wind speed of reference is 11.4 m/s.</a:t>
            </a:r>
          </a:p>
          <a:p>
            <a:endParaRPr lang="en-US" dirty="0"/>
          </a:p>
          <a:p>
            <a:r>
              <a:rPr lang="en-US" dirty="0"/>
              <a:t>Step 3: For each wind speed divide by turbine rated velocity from step 1 and interpolate for C</a:t>
            </a:r>
            <a:r>
              <a:rPr lang="en-US" baseline="-25000" dirty="0"/>
              <a:t>p</a:t>
            </a:r>
            <a:r>
              <a:rPr lang="en-US" dirty="0"/>
              <a:t> and C</a:t>
            </a:r>
            <a:r>
              <a:rPr lang="en-US" baseline="-25000" dirty="0"/>
              <a:t>t</a:t>
            </a:r>
            <a:r>
              <a:rPr lang="en-US" dirty="0"/>
              <a:t> from list in step 2. </a:t>
            </a:r>
          </a:p>
        </p:txBody>
      </p:sp>
      <p:sp>
        <p:nvSpPr>
          <p:cNvPr id="13" name="TextBox 12">
            <a:extLst>
              <a:ext uri="{FF2B5EF4-FFF2-40B4-BE49-F238E27FC236}">
                <a16:creationId xmlns:a16="http://schemas.microsoft.com/office/drawing/2014/main" id="{F29BFF9D-42A7-40A9-9B75-595FCFCE9077}"/>
              </a:ext>
            </a:extLst>
          </p:cNvPr>
          <p:cNvSpPr txBox="1"/>
          <p:nvPr/>
        </p:nvSpPr>
        <p:spPr>
          <a:xfrm>
            <a:off x="5604719" y="1044240"/>
            <a:ext cx="2390862" cy="646331"/>
          </a:xfrm>
          <a:prstGeom prst="rect">
            <a:avLst/>
          </a:prstGeom>
          <a:noFill/>
        </p:spPr>
        <p:txBody>
          <a:bodyPr wrap="square" rtlCol="0">
            <a:spAutoFit/>
          </a:bodyPr>
          <a:lstStyle/>
          <a:p>
            <a:r>
              <a:rPr lang="en-US" dirty="0"/>
              <a:t>Turbine Power Equation</a:t>
            </a:r>
          </a:p>
        </p:txBody>
      </p:sp>
      <p:sp>
        <p:nvSpPr>
          <p:cNvPr id="15" name="TextBox 14">
            <a:extLst>
              <a:ext uri="{FF2B5EF4-FFF2-40B4-BE49-F238E27FC236}">
                <a16:creationId xmlns:a16="http://schemas.microsoft.com/office/drawing/2014/main" id="{F3E01507-8C68-4651-A7FD-E36CC22068FF}"/>
              </a:ext>
            </a:extLst>
          </p:cNvPr>
          <p:cNvSpPr txBox="1"/>
          <p:nvPr/>
        </p:nvSpPr>
        <p:spPr>
          <a:xfrm>
            <a:off x="5695206" y="2740824"/>
            <a:ext cx="2390862" cy="369332"/>
          </a:xfrm>
          <a:prstGeom prst="rect">
            <a:avLst/>
          </a:prstGeom>
          <a:noFill/>
        </p:spPr>
        <p:txBody>
          <a:bodyPr wrap="square" rtlCol="0">
            <a:spAutoFit/>
          </a:bodyPr>
          <a:lstStyle/>
          <a:p>
            <a:r>
              <a:rPr lang="en-US" dirty="0"/>
              <a:t>Rearranged Equation</a:t>
            </a:r>
          </a:p>
        </p:txBody>
      </p:sp>
    </p:spTree>
    <p:extLst>
      <p:ext uri="{BB962C8B-B14F-4D97-AF65-F5344CB8AC3E}">
        <p14:creationId xmlns:p14="http://schemas.microsoft.com/office/powerpoint/2010/main" val="3196471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6630-EF85-4292-BD4B-AFF906069FEE}"/>
              </a:ext>
            </a:extLst>
          </p:cNvPr>
          <p:cNvSpPr>
            <a:spLocks noGrp="1"/>
          </p:cNvSpPr>
          <p:nvPr>
            <p:ph type="title"/>
          </p:nvPr>
        </p:nvSpPr>
        <p:spPr/>
        <p:txBody>
          <a:bodyPr/>
          <a:lstStyle/>
          <a:p>
            <a:r>
              <a:rPr lang="en-US" dirty="0"/>
              <a:t>Case Study Equations from Optimization Steps</a:t>
            </a:r>
          </a:p>
        </p:txBody>
      </p:sp>
      <p:pic>
        <p:nvPicPr>
          <p:cNvPr id="5" name="Picture 4">
            <a:extLst>
              <a:ext uri="{FF2B5EF4-FFF2-40B4-BE49-F238E27FC236}">
                <a16:creationId xmlns:a16="http://schemas.microsoft.com/office/drawing/2014/main" id="{705A6A76-9016-4383-92DC-537CDDCAE1C0}"/>
              </a:ext>
            </a:extLst>
          </p:cNvPr>
          <p:cNvPicPr>
            <a:picLocks noChangeAspect="1"/>
          </p:cNvPicPr>
          <p:nvPr/>
        </p:nvPicPr>
        <p:blipFill>
          <a:blip r:embed="rId2"/>
          <a:stretch>
            <a:fillRect/>
          </a:stretch>
        </p:blipFill>
        <p:spPr>
          <a:xfrm>
            <a:off x="465588" y="1218764"/>
            <a:ext cx="1666875" cy="628650"/>
          </a:xfrm>
          <a:prstGeom prst="rect">
            <a:avLst/>
          </a:prstGeom>
        </p:spPr>
      </p:pic>
      <p:pic>
        <p:nvPicPr>
          <p:cNvPr id="7" name="Picture 6">
            <a:extLst>
              <a:ext uri="{FF2B5EF4-FFF2-40B4-BE49-F238E27FC236}">
                <a16:creationId xmlns:a16="http://schemas.microsoft.com/office/drawing/2014/main" id="{45BFEEF5-20ED-426A-AF03-295FC9E9C153}"/>
              </a:ext>
            </a:extLst>
          </p:cNvPr>
          <p:cNvPicPr>
            <a:picLocks noChangeAspect="1"/>
          </p:cNvPicPr>
          <p:nvPr/>
        </p:nvPicPr>
        <p:blipFill>
          <a:blip r:embed="rId3"/>
          <a:stretch>
            <a:fillRect/>
          </a:stretch>
        </p:blipFill>
        <p:spPr>
          <a:xfrm>
            <a:off x="569751" y="1935360"/>
            <a:ext cx="1914525" cy="609600"/>
          </a:xfrm>
          <a:prstGeom prst="rect">
            <a:avLst/>
          </a:prstGeom>
        </p:spPr>
      </p:pic>
      <p:pic>
        <p:nvPicPr>
          <p:cNvPr id="9" name="Picture 8">
            <a:extLst>
              <a:ext uri="{FF2B5EF4-FFF2-40B4-BE49-F238E27FC236}">
                <a16:creationId xmlns:a16="http://schemas.microsoft.com/office/drawing/2014/main" id="{2A194B3D-D259-4F14-83D2-87755FB9AE70}"/>
              </a:ext>
            </a:extLst>
          </p:cNvPr>
          <p:cNvPicPr>
            <a:picLocks noChangeAspect="1"/>
          </p:cNvPicPr>
          <p:nvPr/>
        </p:nvPicPr>
        <p:blipFill>
          <a:blip r:embed="rId4"/>
          <a:stretch>
            <a:fillRect/>
          </a:stretch>
        </p:blipFill>
        <p:spPr>
          <a:xfrm>
            <a:off x="466287" y="2632906"/>
            <a:ext cx="1819275" cy="571500"/>
          </a:xfrm>
          <a:prstGeom prst="rect">
            <a:avLst/>
          </a:prstGeom>
        </p:spPr>
      </p:pic>
      <p:pic>
        <p:nvPicPr>
          <p:cNvPr id="11" name="Picture 10">
            <a:extLst>
              <a:ext uri="{FF2B5EF4-FFF2-40B4-BE49-F238E27FC236}">
                <a16:creationId xmlns:a16="http://schemas.microsoft.com/office/drawing/2014/main" id="{934B64E2-064C-498F-AE4D-94BB3DE59F87}"/>
              </a:ext>
            </a:extLst>
          </p:cNvPr>
          <p:cNvPicPr>
            <a:picLocks noChangeAspect="1"/>
          </p:cNvPicPr>
          <p:nvPr/>
        </p:nvPicPr>
        <p:blipFill>
          <a:blip r:embed="rId5"/>
          <a:stretch>
            <a:fillRect/>
          </a:stretch>
        </p:blipFill>
        <p:spPr>
          <a:xfrm>
            <a:off x="569751" y="3507821"/>
            <a:ext cx="1600200" cy="647700"/>
          </a:xfrm>
          <a:prstGeom prst="rect">
            <a:avLst/>
          </a:prstGeom>
        </p:spPr>
      </p:pic>
      <p:pic>
        <p:nvPicPr>
          <p:cNvPr id="13" name="Picture 12">
            <a:extLst>
              <a:ext uri="{FF2B5EF4-FFF2-40B4-BE49-F238E27FC236}">
                <a16:creationId xmlns:a16="http://schemas.microsoft.com/office/drawing/2014/main" id="{01DEBA99-3BA4-438F-AFF6-873E1E9B205C}"/>
              </a:ext>
            </a:extLst>
          </p:cNvPr>
          <p:cNvPicPr>
            <a:picLocks noChangeAspect="1"/>
          </p:cNvPicPr>
          <p:nvPr/>
        </p:nvPicPr>
        <p:blipFill>
          <a:blip r:embed="rId6"/>
          <a:stretch>
            <a:fillRect/>
          </a:stretch>
        </p:blipFill>
        <p:spPr>
          <a:xfrm>
            <a:off x="569751" y="4313041"/>
            <a:ext cx="2371725" cy="590550"/>
          </a:xfrm>
          <a:prstGeom prst="rect">
            <a:avLst/>
          </a:prstGeom>
        </p:spPr>
      </p:pic>
      <p:pic>
        <p:nvPicPr>
          <p:cNvPr id="15" name="Picture 14">
            <a:extLst>
              <a:ext uri="{FF2B5EF4-FFF2-40B4-BE49-F238E27FC236}">
                <a16:creationId xmlns:a16="http://schemas.microsoft.com/office/drawing/2014/main" id="{1DD13DD6-FB00-41F9-AF38-A51F81263BD0}"/>
              </a:ext>
            </a:extLst>
          </p:cNvPr>
          <p:cNvPicPr>
            <a:picLocks noChangeAspect="1"/>
          </p:cNvPicPr>
          <p:nvPr/>
        </p:nvPicPr>
        <p:blipFill>
          <a:blip r:embed="rId7"/>
          <a:stretch>
            <a:fillRect/>
          </a:stretch>
        </p:blipFill>
        <p:spPr>
          <a:xfrm>
            <a:off x="569751" y="5149660"/>
            <a:ext cx="2371725" cy="638175"/>
          </a:xfrm>
          <a:prstGeom prst="rect">
            <a:avLst/>
          </a:prstGeom>
        </p:spPr>
      </p:pic>
      <p:sp>
        <p:nvSpPr>
          <p:cNvPr id="16" name="TextBox 15">
            <a:extLst>
              <a:ext uri="{FF2B5EF4-FFF2-40B4-BE49-F238E27FC236}">
                <a16:creationId xmlns:a16="http://schemas.microsoft.com/office/drawing/2014/main" id="{5346DDB4-DCCE-4F1B-8BA5-979D9904FB66}"/>
              </a:ext>
            </a:extLst>
          </p:cNvPr>
          <p:cNvSpPr txBox="1"/>
          <p:nvPr/>
        </p:nvSpPr>
        <p:spPr>
          <a:xfrm>
            <a:off x="2484276" y="1218764"/>
            <a:ext cx="5040649" cy="646331"/>
          </a:xfrm>
          <a:prstGeom prst="rect">
            <a:avLst/>
          </a:prstGeom>
          <a:noFill/>
        </p:spPr>
        <p:txBody>
          <a:bodyPr wrap="square" rtlCol="0">
            <a:spAutoFit/>
          </a:bodyPr>
          <a:lstStyle/>
          <a:p>
            <a:r>
              <a:rPr lang="en-US" dirty="0"/>
              <a:t>Find the total power production of the turbines at each combination.</a:t>
            </a:r>
          </a:p>
        </p:txBody>
      </p:sp>
      <p:sp>
        <p:nvSpPr>
          <p:cNvPr id="18" name="TextBox 17">
            <a:extLst>
              <a:ext uri="{FF2B5EF4-FFF2-40B4-BE49-F238E27FC236}">
                <a16:creationId xmlns:a16="http://schemas.microsoft.com/office/drawing/2014/main" id="{EBBB4A7E-A264-4D61-9EF2-3777F0144343}"/>
              </a:ext>
            </a:extLst>
          </p:cNvPr>
          <p:cNvSpPr txBox="1"/>
          <p:nvPr/>
        </p:nvSpPr>
        <p:spPr>
          <a:xfrm>
            <a:off x="2484275" y="1916994"/>
            <a:ext cx="5653046" cy="646331"/>
          </a:xfrm>
          <a:prstGeom prst="rect">
            <a:avLst/>
          </a:prstGeom>
          <a:noFill/>
        </p:spPr>
        <p:txBody>
          <a:bodyPr wrap="square" rtlCol="0">
            <a:spAutoFit/>
          </a:bodyPr>
          <a:lstStyle/>
          <a:p>
            <a:r>
              <a:rPr lang="en-US" dirty="0"/>
              <a:t>Multiply by the frequency of that combination and sum to find the weighted average power production of the farm.</a:t>
            </a:r>
          </a:p>
        </p:txBody>
      </p:sp>
      <p:sp>
        <p:nvSpPr>
          <p:cNvPr id="20" name="TextBox 19">
            <a:extLst>
              <a:ext uri="{FF2B5EF4-FFF2-40B4-BE49-F238E27FC236}">
                <a16:creationId xmlns:a16="http://schemas.microsoft.com/office/drawing/2014/main" id="{A8517905-D726-42C3-9B8E-4D17DD7D43B1}"/>
              </a:ext>
            </a:extLst>
          </p:cNvPr>
          <p:cNvSpPr txBox="1"/>
          <p:nvPr/>
        </p:nvSpPr>
        <p:spPr>
          <a:xfrm>
            <a:off x="2484275" y="2651271"/>
            <a:ext cx="5653046" cy="369332"/>
          </a:xfrm>
          <a:prstGeom prst="rect">
            <a:avLst/>
          </a:prstGeom>
          <a:noFill/>
        </p:spPr>
        <p:txBody>
          <a:bodyPr wrap="square" rtlCol="0">
            <a:spAutoFit/>
          </a:bodyPr>
          <a:lstStyle/>
          <a:p>
            <a:r>
              <a:rPr lang="en-US" dirty="0"/>
              <a:t>Multiply by the 8760/10</a:t>
            </a:r>
            <a:r>
              <a:rPr lang="en-US" baseline="30000" dirty="0"/>
              <a:t>9</a:t>
            </a:r>
            <a:r>
              <a:rPr lang="en-US" dirty="0"/>
              <a:t> to change units to GW/</a:t>
            </a:r>
            <a:r>
              <a:rPr lang="en-US" dirty="0" err="1"/>
              <a:t>yr</a:t>
            </a:r>
            <a:endParaRPr lang="en-US" dirty="0"/>
          </a:p>
        </p:txBody>
      </p:sp>
      <p:sp>
        <p:nvSpPr>
          <p:cNvPr id="22" name="TextBox 21">
            <a:extLst>
              <a:ext uri="{FF2B5EF4-FFF2-40B4-BE49-F238E27FC236}">
                <a16:creationId xmlns:a16="http://schemas.microsoft.com/office/drawing/2014/main" id="{CC532BD4-F22C-40CF-9D89-F3A512EF783D}"/>
              </a:ext>
            </a:extLst>
          </p:cNvPr>
          <p:cNvSpPr txBox="1"/>
          <p:nvPr/>
        </p:nvSpPr>
        <p:spPr>
          <a:xfrm>
            <a:off x="2484276" y="3430253"/>
            <a:ext cx="5653046" cy="646331"/>
          </a:xfrm>
          <a:prstGeom prst="rect">
            <a:avLst/>
          </a:prstGeom>
          <a:noFill/>
        </p:spPr>
        <p:txBody>
          <a:bodyPr wrap="square" rtlCol="0">
            <a:spAutoFit/>
          </a:bodyPr>
          <a:lstStyle/>
          <a:p>
            <a:r>
              <a:rPr lang="en-US" dirty="0"/>
              <a:t>Wake loss is the change between the baseline and no-wake case or optimized and no-wake case.</a:t>
            </a:r>
          </a:p>
        </p:txBody>
      </p:sp>
      <p:sp>
        <p:nvSpPr>
          <p:cNvPr id="24" name="TextBox 23">
            <a:extLst>
              <a:ext uri="{FF2B5EF4-FFF2-40B4-BE49-F238E27FC236}">
                <a16:creationId xmlns:a16="http://schemas.microsoft.com/office/drawing/2014/main" id="{BE6632A2-04B3-4F50-8967-D7A1F05DED53}"/>
              </a:ext>
            </a:extLst>
          </p:cNvPr>
          <p:cNvSpPr txBox="1"/>
          <p:nvPr/>
        </p:nvSpPr>
        <p:spPr>
          <a:xfrm>
            <a:off x="2941476" y="4318197"/>
            <a:ext cx="5653046" cy="646331"/>
          </a:xfrm>
          <a:prstGeom prst="rect">
            <a:avLst/>
          </a:prstGeom>
          <a:noFill/>
        </p:spPr>
        <p:txBody>
          <a:bodyPr wrap="square" rtlCol="0">
            <a:spAutoFit/>
          </a:bodyPr>
          <a:lstStyle/>
          <a:p>
            <a:r>
              <a:rPr lang="en-US" dirty="0"/>
              <a:t>Wake loss is the change between the baseline and no wake case.</a:t>
            </a:r>
          </a:p>
        </p:txBody>
      </p:sp>
      <p:sp>
        <p:nvSpPr>
          <p:cNvPr id="26" name="TextBox 25">
            <a:extLst>
              <a:ext uri="{FF2B5EF4-FFF2-40B4-BE49-F238E27FC236}">
                <a16:creationId xmlns:a16="http://schemas.microsoft.com/office/drawing/2014/main" id="{6FDB8892-D972-4E6D-A32A-901C57E33FB7}"/>
              </a:ext>
            </a:extLst>
          </p:cNvPr>
          <p:cNvSpPr txBox="1"/>
          <p:nvPr/>
        </p:nvSpPr>
        <p:spPr>
          <a:xfrm>
            <a:off x="2941476" y="5184769"/>
            <a:ext cx="5653046" cy="646331"/>
          </a:xfrm>
          <a:prstGeom prst="rect">
            <a:avLst/>
          </a:prstGeom>
          <a:noFill/>
        </p:spPr>
        <p:txBody>
          <a:bodyPr wrap="square" rtlCol="0">
            <a:spAutoFit/>
          </a:bodyPr>
          <a:lstStyle/>
          <a:p>
            <a:r>
              <a:rPr lang="en-US" dirty="0"/>
              <a:t>Reduction in wake loss is the change in wake loss between the baseline and optimized case.</a:t>
            </a:r>
          </a:p>
        </p:txBody>
      </p:sp>
    </p:spTree>
    <p:extLst>
      <p:ext uri="{BB962C8B-B14F-4D97-AF65-F5344CB8AC3E}">
        <p14:creationId xmlns:p14="http://schemas.microsoft.com/office/powerpoint/2010/main" val="2657207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EA9E-E371-4C63-9189-F4A60B745300}"/>
              </a:ext>
            </a:extLst>
          </p:cNvPr>
          <p:cNvSpPr>
            <a:spLocks noGrp="1"/>
          </p:cNvSpPr>
          <p:nvPr>
            <p:ph type="title"/>
          </p:nvPr>
        </p:nvSpPr>
        <p:spPr/>
        <p:txBody>
          <a:bodyPr/>
          <a:lstStyle/>
          <a:p>
            <a:r>
              <a:rPr lang="en-US" dirty="0"/>
              <a:t>More Information of TI modeling</a:t>
            </a:r>
          </a:p>
        </p:txBody>
      </p:sp>
      <p:pic>
        <p:nvPicPr>
          <p:cNvPr id="5" name="Picture 4">
            <a:extLst>
              <a:ext uri="{FF2B5EF4-FFF2-40B4-BE49-F238E27FC236}">
                <a16:creationId xmlns:a16="http://schemas.microsoft.com/office/drawing/2014/main" id="{8609EC64-48B6-4A2D-9ECE-82D92413E123}"/>
              </a:ext>
            </a:extLst>
          </p:cNvPr>
          <p:cNvPicPr>
            <a:picLocks noChangeAspect="1"/>
          </p:cNvPicPr>
          <p:nvPr/>
        </p:nvPicPr>
        <p:blipFill>
          <a:blip r:embed="rId2"/>
          <a:stretch>
            <a:fillRect/>
          </a:stretch>
        </p:blipFill>
        <p:spPr>
          <a:xfrm>
            <a:off x="0" y="981654"/>
            <a:ext cx="2467264" cy="996629"/>
          </a:xfrm>
          <a:prstGeom prst="rect">
            <a:avLst/>
          </a:prstGeom>
        </p:spPr>
      </p:pic>
      <p:sp>
        <p:nvSpPr>
          <p:cNvPr id="9" name="TextBox 8">
            <a:extLst>
              <a:ext uri="{FF2B5EF4-FFF2-40B4-BE49-F238E27FC236}">
                <a16:creationId xmlns:a16="http://schemas.microsoft.com/office/drawing/2014/main" id="{224073EC-DD5D-44AF-AF14-FA2F497A16C9}"/>
              </a:ext>
            </a:extLst>
          </p:cNvPr>
          <p:cNvSpPr txBox="1"/>
          <p:nvPr/>
        </p:nvSpPr>
        <p:spPr>
          <a:xfrm>
            <a:off x="2467264" y="1047593"/>
            <a:ext cx="624979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Where k is the von Karman’s constant. Characterizes the dimensionless wind shear for statically neutral conditions.</a:t>
            </a:r>
          </a:p>
          <a:p>
            <a:pPr marL="285750" indent="-285750">
              <a:buFont typeface="Arial" panose="020B0604020202020204" pitchFamily="34" charset="0"/>
              <a:buChar char="•"/>
            </a:pPr>
            <a:r>
              <a:rPr lang="en-US" dirty="0"/>
              <a:t>u* is the friction velocity (measure of surface stress).</a:t>
            </a:r>
          </a:p>
          <a:p>
            <a:pPr marL="285750" indent="-285750">
              <a:buFont typeface="Arial" panose="020B0604020202020204" pitchFamily="34" charset="0"/>
              <a:buChar char="•"/>
            </a:pPr>
            <a:r>
              <a:rPr lang="en-US" dirty="0" err="1"/>
              <a:t>Qv0</a:t>
            </a:r>
            <a:r>
              <a:rPr lang="en-US" dirty="0"/>
              <a:t> is the kinematic virtual temperature flux at surface, and Tv is the virtual temperature (temperature that dry dry air would have if its pressure and density were equal to those of a given sample of moist air.)</a:t>
            </a:r>
          </a:p>
          <a:p>
            <a:pPr marL="285750" indent="-285750">
              <a:buFont typeface="Arial" panose="020B0604020202020204" pitchFamily="34" charset="0"/>
              <a:buChar char="•"/>
            </a:pPr>
            <a:r>
              <a:rPr lang="en-US" dirty="0"/>
              <a:t>g is gravitational acceleration.</a:t>
            </a:r>
          </a:p>
        </p:txBody>
      </p:sp>
      <p:sp>
        <p:nvSpPr>
          <p:cNvPr id="10" name="TextBox 9">
            <a:extLst>
              <a:ext uri="{FF2B5EF4-FFF2-40B4-BE49-F238E27FC236}">
                <a16:creationId xmlns:a16="http://schemas.microsoft.com/office/drawing/2014/main" id="{1912332E-108E-4B41-9BAE-D3C49FDD444F}"/>
              </a:ext>
            </a:extLst>
          </p:cNvPr>
          <p:cNvSpPr txBox="1"/>
          <p:nvPr/>
        </p:nvSpPr>
        <p:spPr>
          <a:xfrm>
            <a:off x="360727" y="3421856"/>
            <a:ext cx="8061820" cy="3139321"/>
          </a:xfrm>
          <a:prstGeom prst="rect">
            <a:avLst/>
          </a:prstGeom>
          <a:noFill/>
        </p:spPr>
        <p:txBody>
          <a:bodyPr wrap="square" rtlCol="0">
            <a:spAutoFit/>
          </a:bodyPr>
          <a:lstStyle/>
          <a:p>
            <a:r>
              <a:rPr lang="en-US" dirty="0"/>
              <a:t>Steps to scaling the TI models: </a:t>
            </a:r>
          </a:p>
          <a:p>
            <a:endParaRPr lang="en-US" dirty="0"/>
          </a:p>
          <a:p>
            <a:r>
              <a:rPr lang="en-US" dirty="0"/>
              <a:t>For z/L method:</a:t>
            </a:r>
          </a:p>
          <a:p>
            <a:pPr marL="342900" indent="-342900">
              <a:buAutoNum type="arabicParenR"/>
            </a:pPr>
            <a:r>
              <a:rPr lang="en-US" dirty="0"/>
              <a:t>Find the wind speed, wind direction and TI combinations based on the original model. </a:t>
            </a:r>
          </a:p>
          <a:p>
            <a:pPr marL="342900" indent="-342900">
              <a:buAutoNum type="arabicParenR"/>
            </a:pPr>
            <a:r>
              <a:rPr lang="en-US" dirty="0"/>
              <a:t>Multiply all TI column by frequency and find weighted average. </a:t>
            </a:r>
          </a:p>
          <a:p>
            <a:pPr marL="342900" indent="-342900">
              <a:buAutoNum type="arabicParenR"/>
            </a:pPr>
            <a:r>
              <a:rPr lang="en-US" dirty="0"/>
              <a:t>Scale TI column so that the average is 8%. </a:t>
            </a:r>
          </a:p>
          <a:p>
            <a:endParaRPr lang="en-US" dirty="0"/>
          </a:p>
          <a:p>
            <a:r>
              <a:rPr lang="en-US" dirty="0"/>
              <a:t>For the wind speed method: </a:t>
            </a:r>
          </a:p>
          <a:p>
            <a:pPr marL="342900" indent="-342900">
              <a:buAutoNum type="arabicParenR"/>
            </a:pPr>
            <a:r>
              <a:rPr lang="en-US" dirty="0"/>
              <a:t>Weigh the interpolate TI values by the gains at each wind speed. </a:t>
            </a:r>
          </a:p>
          <a:p>
            <a:pPr marL="342900" indent="-342900">
              <a:buAutoNum type="arabicParenR"/>
            </a:pPr>
            <a:r>
              <a:rPr lang="en-US" dirty="0"/>
              <a:t>Find the average of the weighted TI and scale these for an average of 8% TI.</a:t>
            </a:r>
          </a:p>
        </p:txBody>
      </p:sp>
    </p:spTree>
    <p:extLst>
      <p:ext uri="{BB962C8B-B14F-4D97-AF65-F5344CB8AC3E}">
        <p14:creationId xmlns:p14="http://schemas.microsoft.com/office/powerpoint/2010/main" val="3304142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29EC-CE97-4273-9638-1EB64424183A}"/>
              </a:ext>
            </a:extLst>
          </p:cNvPr>
          <p:cNvSpPr>
            <a:spLocks noGrp="1"/>
          </p:cNvSpPr>
          <p:nvPr>
            <p:ph type="title"/>
          </p:nvPr>
        </p:nvSpPr>
        <p:spPr/>
        <p:txBody>
          <a:bodyPr/>
          <a:lstStyle/>
          <a:p>
            <a:r>
              <a:rPr lang="en-US" dirty="0"/>
              <a:t>Second Order Models using </a:t>
            </a:r>
            <a:r>
              <a:rPr lang="en-US" dirty="0" err="1"/>
              <a:t>JMP</a:t>
            </a:r>
            <a:r>
              <a:rPr lang="en-US" dirty="0"/>
              <a:t> for AEP</a:t>
            </a:r>
          </a:p>
        </p:txBody>
      </p:sp>
      <p:pic>
        <p:nvPicPr>
          <p:cNvPr id="15" name="Picture 14">
            <a:extLst>
              <a:ext uri="{FF2B5EF4-FFF2-40B4-BE49-F238E27FC236}">
                <a16:creationId xmlns:a16="http://schemas.microsoft.com/office/drawing/2014/main" id="{375D5100-AB70-49CE-AA95-A557A600D349}"/>
              </a:ext>
            </a:extLst>
          </p:cNvPr>
          <p:cNvPicPr>
            <a:picLocks noChangeAspect="1"/>
          </p:cNvPicPr>
          <p:nvPr/>
        </p:nvPicPr>
        <p:blipFill>
          <a:blip r:embed="rId2"/>
          <a:stretch>
            <a:fillRect/>
          </a:stretch>
        </p:blipFill>
        <p:spPr>
          <a:xfrm>
            <a:off x="327169" y="1033064"/>
            <a:ext cx="6073631" cy="1815161"/>
          </a:xfrm>
          <a:prstGeom prst="rect">
            <a:avLst/>
          </a:prstGeom>
        </p:spPr>
      </p:pic>
      <p:pic>
        <p:nvPicPr>
          <p:cNvPr id="21" name="Picture 20">
            <a:extLst>
              <a:ext uri="{FF2B5EF4-FFF2-40B4-BE49-F238E27FC236}">
                <a16:creationId xmlns:a16="http://schemas.microsoft.com/office/drawing/2014/main" id="{02C4F848-E5FC-4F89-A579-D53AF4BB0391}"/>
              </a:ext>
            </a:extLst>
          </p:cNvPr>
          <p:cNvPicPr>
            <a:picLocks noChangeAspect="1"/>
          </p:cNvPicPr>
          <p:nvPr/>
        </p:nvPicPr>
        <p:blipFill>
          <a:blip r:embed="rId3"/>
          <a:stretch>
            <a:fillRect/>
          </a:stretch>
        </p:blipFill>
        <p:spPr>
          <a:xfrm>
            <a:off x="327169" y="3012342"/>
            <a:ext cx="6073631" cy="1943957"/>
          </a:xfrm>
          <a:prstGeom prst="rect">
            <a:avLst/>
          </a:prstGeom>
        </p:spPr>
      </p:pic>
    </p:spTree>
    <p:extLst>
      <p:ext uri="{BB962C8B-B14F-4D97-AF65-F5344CB8AC3E}">
        <p14:creationId xmlns:p14="http://schemas.microsoft.com/office/powerpoint/2010/main" val="1981860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29EC-CE97-4273-9638-1EB64424183A}"/>
              </a:ext>
            </a:extLst>
          </p:cNvPr>
          <p:cNvSpPr>
            <a:spLocks noGrp="1"/>
          </p:cNvSpPr>
          <p:nvPr>
            <p:ph type="title"/>
          </p:nvPr>
        </p:nvSpPr>
        <p:spPr/>
        <p:txBody>
          <a:bodyPr/>
          <a:lstStyle/>
          <a:p>
            <a:r>
              <a:rPr lang="en-US" dirty="0"/>
              <a:t>Second Order Models using </a:t>
            </a:r>
            <a:r>
              <a:rPr lang="en-US" dirty="0" err="1"/>
              <a:t>JMP</a:t>
            </a:r>
            <a:r>
              <a:rPr lang="en-US" dirty="0"/>
              <a:t> for </a:t>
            </a:r>
            <a:r>
              <a:rPr lang="en-US" dirty="0" err="1"/>
              <a:t>LCOE</a:t>
            </a:r>
            <a:endParaRPr lang="en-US" dirty="0"/>
          </a:p>
        </p:txBody>
      </p:sp>
      <p:pic>
        <p:nvPicPr>
          <p:cNvPr id="4" name="Picture 3">
            <a:extLst>
              <a:ext uri="{FF2B5EF4-FFF2-40B4-BE49-F238E27FC236}">
                <a16:creationId xmlns:a16="http://schemas.microsoft.com/office/drawing/2014/main" id="{919D39A3-0659-403F-ABAA-11D9B5BB1DF4}"/>
              </a:ext>
            </a:extLst>
          </p:cNvPr>
          <p:cNvPicPr>
            <a:picLocks noChangeAspect="1"/>
          </p:cNvPicPr>
          <p:nvPr/>
        </p:nvPicPr>
        <p:blipFill>
          <a:blip r:embed="rId2"/>
          <a:stretch>
            <a:fillRect/>
          </a:stretch>
        </p:blipFill>
        <p:spPr>
          <a:xfrm>
            <a:off x="515922" y="1211146"/>
            <a:ext cx="6547607" cy="2160599"/>
          </a:xfrm>
          <a:prstGeom prst="rect">
            <a:avLst/>
          </a:prstGeom>
        </p:spPr>
      </p:pic>
      <p:pic>
        <p:nvPicPr>
          <p:cNvPr id="8" name="Picture 7">
            <a:extLst>
              <a:ext uri="{FF2B5EF4-FFF2-40B4-BE49-F238E27FC236}">
                <a16:creationId xmlns:a16="http://schemas.microsoft.com/office/drawing/2014/main" id="{F1D02D16-CA1A-4D16-8779-7321878864F3}"/>
              </a:ext>
            </a:extLst>
          </p:cNvPr>
          <p:cNvPicPr>
            <a:picLocks noChangeAspect="1"/>
          </p:cNvPicPr>
          <p:nvPr/>
        </p:nvPicPr>
        <p:blipFill>
          <a:blip r:embed="rId3"/>
          <a:stretch>
            <a:fillRect/>
          </a:stretch>
        </p:blipFill>
        <p:spPr>
          <a:xfrm>
            <a:off x="515924" y="3588391"/>
            <a:ext cx="6547606" cy="1983970"/>
          </a:xfrm>
          <a:prstGeom prst="rect">
            <a:avLst/>
          </a:prstGeom>
        </p:spPr>
      </p:pic>
    </p:spTree>
    <p:extLst>
      <p:ext uri="{BB962C8B-B14F-4D97-AF65-F5344CB8AC3E}">
        <p14:creationId xmlns:p14="http://schemas.microsoft.com/office/powerpoint/2010/main" val="3157676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764D8-8179-429C-AC8C-6C1641E64BE9}"/>
              </a:ext>
            </a:extLst>
          </p:cNvPr>
          <p:cNvSpPr>
            <a:spLocks noGrp="1"/>
          </p:cNvSpPr>
          <p:nvPr>
            <p:ph type="title"/>
          </p:nvPr>
        </p:nvSpPr>
        <p:spPr/>
        <p:txBody>
          <a:bodyPr/>
          <a:lstStyle/>
          <a:p>
            <a:r>
              <a:rPr lang="en-US" dirty="0"/>
              <a:t>Additional Parametric Graphs</a:t>
            </a:r>
          </a:p>
        </p:txBody>
      </p:sp>
      <p:pic>
        <p:nvPicPr>
          <p:cNvPr id="5" name="Picture 8">
            <a:extLst>
              <a:ext uri="{FF2B5EF4-FFF2-40B4-BE49-F238E27FC236}">
                <a16:creationId xmlns:a16="http://schemas.microsoft.com/office/drawing/2014/main" id="{C69B11C8-4262-4528-AFB1-E4939E98E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91" y="868947"/>
            <a:ext cx="2893822" cy="2074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00B8F4BD-E757-493B-8571-8CE61B450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213" y="868947"/>
            <a:ext cx="2938115" cy="20743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841A2F5E-D498-4CFA-8F47-ED159C899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328" y="868947"/>
            <a:ext cx="2938115" cy="20743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988893-7455-433B-A980-E2BCD6158F0F}"/>
              </a:ext>
            </a:extLst>
          </p:cNvPr>
          <p:cNvSpPr txBox="1"/>
          <p:nvPr/>
        </p:nvSpPr>
        <p:spPr>
          <a:xfrm>
            <a:off x="457200" y="3132405"/>
            <a:ext cx="2273416" cy="646331"/>
          </a:xfrm>
          <a:prstGeom prst="rect">
            <a:avLst/>
          </a:prstGeom>
          <a:noFill/>
        </p:spPr>
        <p:txBody>
          <a:bodyPr wrap="square" rtlCol="0">
            <a:spAutoFit/>
          </a:bodyPr>
          <a:lstStyle/>
          <a:p>
            <a:r>
              <a:rPr lang="en-US" dirty="0"/>
              <a:t>AEP baseline and optimized curves</a:t>
            </a:r>
          </a:p>
        </p:txBody>
      </p:sp>
    </p:spTree>
    <p:extLst>
      <p:ext uri="{BB962C8B-B14F-4D97-AF65-F5344CB8AC3E}">
        <p14:creationId xmlns:p14="http://schemas.microsoft.com/office/powerpoint/2010/main" val="1897072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6BD3-1F14-4552-A61E-3908F1086452}"/>
              </a:ext>
            </a:extLst>
          </p:cNvPr>
          <p:cNvSpPr>
            <a:spLocks noGrp="1"/>
          </p:cNvSpPr>
          <p:nvPr>
            <p:ph type="title"/>
          </p:nvPr>
        </p:nvSpPr>
        <p:spPr/>
        <p:txBody>
          <a:bodyPr/>
          <a:lstStyle/>
          <a:p>
            <a:r>
              <a:rPr lang="en-US" dirty="0"/>
              <a:t>More information on the wake model</a:t>
            </a:r>
          </a:p>
        </p:txBody>
      </p:sp>
      <p:pic>
        <p:nvPicPr>
          <p:cNvPr id="5" name="Picture 4">
            <a:extLst>
              <a:ext uri="{FF2B5EF4-FFF2-40B4-BE49-F238E27FC236}">
                <a16:creationId xmlns:a16="http://schemas.microsoft.com/office/drawing/2014/main" id="{BDBDB7AE-8B21-4CCC-B494-5EFD6EAA2EA6}"/>
              </a:ext>
            </a:extLst>
          </p:cNvPr>
          <p:cNvPicPr>
            <a:picLocks noChangeAspect="1"/>
          </p:cNvPicPr>
          <p:nvPr/>
        </p:nvPicPr>
        <p:blipFill>
          <a:blip r:embed="rId2"/>
          <a:stretch>
            <a:fillRect/>
          </a:stretch>
        </p:blipFill>
        <p:spPr>
          <a:xfrm>
            <a:off x="557500" y="890723"/>
            <a:ext cx="7222921" cy="2531236"/>
          </a:xfrm>
          <a:prstGeom prst="rect">
            <a:avLst/>
          </a:prstGeom>
        </p:spPr>
      </p:pic>
      <p:pic>
        <p:nvPicPr>
          <p:cNvPr id="7" name="Picture 6">
            <a:extLst>
              <a:ext uri="{FF2B5EF4-FFF2-40B4-BE49-F238E27FC236}">
                <a16:creationId xmlns:a16="http://schemas.microsoft.com/office/drawing/2014/main" id="{9C4C48BD-A265-4251-ABBD-0A757B7127B5}"/>
              </a:ext>
            </a:extLst>
          </p:cNvPr>
          <p:cNvPicPr>
            <a:picLocks noChangeAspect="1"/>
          </p:cNvPicPr>
          <p:nvPr/>
        </p:nvPicPr>
        <p:blipFill>
          <a:blip r:embed="rId3"/>
          <a:stretch>
            <a:fillRect/>
          </a:stretch>
        </p:blipFill>
        <p:spPr>
          <a:xfrm>
            <a:off x="191394" y="3421959"/>
            <a:ext cx="4275725" cy="2332889"/>
          </a:xfrm>
          <a:prstGeom prst="rect">
            <a:avLst/>
          </a:prstGeom>
        </p:spPr>
      </p:pic>
      <p:sp>
        <p:nvSpPr>
          <p:cNvPr id="8" name="Rectangle 7">
            <a:extLst>
              <a:ext uri="{FF2B5EF4-FFF2-40B4-BE49-F238E27FC236}">
                <a16:creationId xmlns:a16="http://schemas.microsoft.com/office/drawing/2014/main" id="{E56AB3AF-A604-4E5F-862A-D295F6985EE5}"/>
              </a:ext>
            </a:extLst>
          </p:cNvPr>
          <p:cNvSpPr/>
          <p:nvPr/>
        </p:nvSpPr>
        <p:spPr>
          <a:xfrm>
            <a:off x="191394" y="4328719"/>
            <a:ext cx="4212826" cy="43622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55D373-D256-4F4B-99B8-F3EA9C4B7087}"/>
              </a:ext>
            </a:extLst>
          </p:cNvPr>
          <p:cNvSpPr/>
          <p:nvPr/>
        </p:nvSpPr>
        <p:spPr>
          <a:xfrm>
            <a:off x="222843" y="5318620"/>
            <a:ext cx="4212826" cy="43622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E28D2A-B138-4963-8552-6B2B59DD6C93}"/>
              </a:ext>
            </a:extLst>
          </p:cNvPr>
          <p:cNvSpPr txBox="1"/>
          <p:nvPr/>
        </p:nvSpPr>
        <p:spPr>
          <a:xfrm>
            <a:off x="5058561" y="3443735"/>
            <a:ext cx="3313651" cy="1200329"/>
          </a:xfrm>
          <a:prstGeom prst="rect">
            <a:avLst/>
          </a:prstGeom>
          <a:noFill/>
        </p:spPr>
        <p:txBody>
          <a:bodyPr wrap="square" rtlCol="0">
            <a:spAutoFit/>
          </a:bodyPr>
          <a:lstStyle/>
          <a:p>
            <a:r>
              <a:rPr lang="en-US" dirty="0"/>
              <a:t>At both low and high TI the </a:t>
            </a:r>
            <a:r>
              <a:rPr lang="en-US" dirty="0" err="1"/>
              <a:t>GCH</a:t>
            </a:r>
            <a:r>
              <a:rPr lang="en-US" dirty="0"/>
              <a:t> has predictions closer to the </a:t>
            </a:r>
            <a:r>
              <a:rPr lang="en-US" dirty="0" err="1"/>
              <a:t>SOWFA</a:t>
            </a:r>
            <a:r>
              <a:rPr lang="en-US" dirty="0"/>
              <a:t> simulations (Simulator for Wind Farm Applications).</a:t>
            </a:r>
          </a:p>
        </p:txBody>
      </p:sp>
      <p:sp>
        <p:nvSpPr>
          <p:cNvPr id="12" name="TextBox 11">
            <a:extLst>
              <a:ext uri="{FF2B5EF4-FFF2-40B4-BE49-F238E27FC236}">
                <a16:creationId xmlns:a16="http://schemas.microsoft.com/office/drawing/2014/main" id="{BB2E2E4A-5ED7-4F07-BBD4-90AB28FF289C}"/>
              </a:ext>
            </a:extLst>
          </p:cNvPr>
          <p:cNvSpPr txBox="1"/>
          <p:nvPr/>
        </p:nvSpPr>
        <p:spPr>
          <a:xfrm>
            <a:off x="302004" y="3011648"/>
            <a:ext cx="469783"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3023933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F512F-00B2-4C94-9659-C60E124BD116}"/>
              </a:ext>
            </a:extLst>
          </p:cNvPr>
          <p:cNvSpPr>
            <a:spLocks noGrp="1"/>
          </p:cNvSpPr>
          <p:nvPr>
            <p:ph type="title"/>
          </p:nvPr>
        </p:nvSpPr>
        <p:spPr/>
        <p:txBody>
          <a:bodyPr/>
          <a:lstStyle/>
          <a:p>
            <a:r>
              <a:rPr lang="en-US" dirty="0"/>
              <a:t>Wind Direction Variability and TI models</a:t>
            </a:r>
          </a:p>
        </p:txBody>
      </p:sp>
      <p:pic>
        <p:nvPicPr>
          <p:cNvPr id="4" name="Picture 3">
            <a:extLst>
              <a:ext uri="{FF2B5EF4-FFF2-40B4-BE49-F238E27FC236}">
                <a16:creationId xmlns:a16="http://schemas.microsoft.com/office/drawing/2014/main" id="{DF14B005-8F81-473B-B94C-A1FF9DB20F7F}"/>
              </a:ext>
            </a:extLst>
          </p:cNvPr>
          <p:cNvPicPr>
            <a:picLocks noChangeAspect="1"/>
          </p:cNvPicPr>
          <p:nvPr/>
        </p:nvPicPr>
        <p:blipFill>
          <a:blip r:embed="rId2"/>
          <a:stretch>
            <a:fillRect/>
          </a:stretch>
        </p:blipFill>
        <p:spPr>
          <a:xfrm>
            <a:off x="457200" y="1004887"/>
            <a:ext cx="4991100" cy="4848225"/>
          </a:xfrm>
          <a:prstGeom prst="rect">
            <a:avLst/>
          </a:prstGeom>
        </p:spPr>
      </p:pic>
      <p:sp>
        <p:nvSpPr>
          <p:cNvPr id="14" name="TextBox 13">
            <a:extLst>
              <a:ext uri="{FF2B5EF4-FFF2-40B4-BE49-F238E27FC236}">
                <a16:creationId xmlns:a16="http://schemas.microsoft.com/office/drawing/2014/main" id="{8EA2183E-0F81-4DF0-90A7-7FC248E53AA5}"/>
              </a:ext>
            </a:extLst>
          </p:cNvPr>
          <p:cNvSpPr txBox="1"/>
          <p:nvPr/>
        </p:nvSpPr>
        <p:spPr>
          <a:xfrm>
            <a:off x="5448300" y="1082180"/>
            <a:ext cx="352337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Both TI models perform consistently better across all wind direction. Some cases are below 8% case but minimal and at high efficiencies.</a:t>
            </a:r>
          </a:p>
          <a:p>
            <a:pPr marL="285750" indent="-285750">
              <a:buFont typeface="Arial" panose="020B0604020202020204" pitchFamily="34" charset="0"/>
              <a:buChar char="•"/>
            </a:pPr>
            <a:r>
              <a:rPr lang="en-US" dirty="0"/>
              <a:t>Wind direction variability under performs the 8% case at most wind direction. In cases where it over performs the efficiency is already high, hence the low gains. </a:t>
            </a:r>
          </a:p>
        </p:txBody>
      </p:sp>
    </p:spTree>
    <p:extLst>
      <p:ext uri="{BB962C8B-B14F-4D97-AF65-F5344CB8AC3E}">
        <p14:creationId xmlns:p14="http://schemas.microsoft.com/office/powerpoint/2010/main" val="447403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73A9-7A77-464E-A1CC-A2205E07F286}"/>
              </a:ext>
            </a:extLst>
          </p:cNvPr>
          <p:cNvSpPr>
            <a:spLocks noGrp="1"/>
          </p:cNvSpPr>
          <p:nvPr>
            <p:ph type="title"/>
          </p:nvPr>
        </p:nvSpPr>
        <p:spPr/>
        <p:txBody>
          <a:bodyPr/>
          <a:lstStyle/>
          <a:p>
            <a:r>
              <a:rPr lang="en-US" dirty="0"/>
              <a:t>More Information on the </a:t>
            </a:r>
            <a:r>
              <a:rPr lang="en-US" dirty="0" err="1"/>
              <a:t>LCOE</a:t>
            </a:r>
            <a:r>
              <a:rPr lang="en-US" dirty="0"/>
              <a:t> Variables</a:t>
            </a:r>
          </a:p>
        </p:txBody>
      </p:sp>
      <p:pic>
        <p:nvPicPr>
          <p:cNvPr id="5" name="Picture 4">
            <a:extLst>
              <a:ext uri="{FF2B5EF4-FFF2-40B4-BE49-F238E27FC236}">
                <a16:creationId xmlns:a16="http://schemas.microsoft.com/office/drawing/2014/main" id="{DEFD8C30-3C20-4C31-90E9-2280DE118B8B}"/>
              </a:ext>
            </a:extLst>
          </p:cNvPr>
          <p:cNvPicPr>
            <a:picLocks noChangeAspect="1"/>
          </p:cNvPicPr>
          <p:nvPr/>
        </p:nvPicPr>
        <p:blipFill rotWithShape="1">
          <a:blip r:embed="rId2"/>
          <a:srcRect t="7647" b="6774"/>
          <a:stretch/>
        </p:blipFill>
        <p:spPr>
          <a:xfrm>
            <a:off x="596406" y="1032533"/>
            <a:ext cx="4061209" cy="25243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508085-1D68-47D5-99D9-8B882A8FD9EB}"/>
                  </a:ext>
                </a:extLst>
              </p:cNvPr>
              <p:cNvSpPr txBox="1"/>
              <p:nvPr/>
            </p:nvSpPr>
            <p:spPr>
              <a:xfrm>
                <a:off x="4286774" y="1045525"/>
                <a:ext cx="21568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𝐶𝑎𝑝𝐸𝑥</m:t>
                      </m:r>
                      <m:r>
                        <a:rPr lang="en-US" b="0" i="1" smtClean="0">
                          <a:latin typeface="Cambria Math" panose="02040503050406030204" pitchFamily="18" charset="0"/>
                        </a:rPr>
                        <m:t>=</m:t>
                      </m:r>
                      <m:r>
                        <a:rPr lang="en-US" b="0" i="1" smtClean="0">
                          <a:latin typeface="Cambria Math" panose="02040503050406030204" pitchFamily="18" charset="0"/>
                        </a:rPr>
                        <m:t>𝑇𝐶𝐶</m:t>
                      </m:r>
                      <m:r>
                        <a:rPr lang="en-US" b="0" i="1" smtClean="0">
                          <a:latin typeface="Cambria Math" panose="02040503050406030204" pitchFamily="18" charset="0"/>
                        </a:rPr>
                        <m:t>+</m:t>
                      </m:r>
                      <m:r>
                        <a:rPr lang="en-US" b="0" i="1" smtClean="0">
                          <a:latin typeface="Cambria Math" panose="02040503050406030204" pitchFamily="18" charset="0"/>
                        </a:rPr>
                        <m:t>𝐵𝑂𝑆</m:t>
                      </m:r>
                    </m:oMath>
                  </m:oMathPara>
                </a14:m>
                <a:endParaRPr lang="en-US" dirty="0"/>
              </a:p>
            </p:txBody>
          </p:sp>
        </mc:Choice>
        <mc:Fallback xmlns="">
          <p:sp>
            <p:nvSpPr>
              <p:cNvPr id="6" name="TextBox 5">
                <a:extLst>
                  <a:ext uri="{FF2B5EF4-FFF2-40B4-BE49-F238E27FC236}">
                    <a16:creationId xmlns:a16="http://schemas.microsoft.com/office/drawing/2014/main" id="{31508085-1D68-47D5-99D9-8B882A8FD9EB}"/>
                  </a:ext>
                </a:extLst>
              </p:cNvPr>
              <p:cNvSpPr txBox="1">
                <a:spLocks noRot="1" noChangeAspect="1" noMove="1" noResize="1" noEditPoints="1" noAdjustHandles="1" noChangeArrowheads="1" noChangeShapeType="1" noTextEdit="1"/>
              </p:cNvSpPr>
              <p:nvPr/>
            </p:nvSpPr>
            <p:spPr>
              <a:xfrm>
                <a:off x="4286774" y="1045525"/>
                <a:ext cx="2156809" cy="276999"/>
              </a:xfrm>
              <a:prstGeom prst="rect">
                <a:avLst/>
              </a:prstGeom>
              <a:blipFill>
                <a:blip r:embed="rId3"/>
                <a:stretch>
                  <a:fillRect l="-3107" r="-2260"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5F38340-0577-452B-898F-BB34F0DF319A}"/>
              </a:ext>
            </a:extLst>
          </p:cNvPr>
          <p:cNvSpPr txBox="1"/>
          <p:nvPr/>
        </p:nvSpPr>
        <p:spPr>
          <a:xfrm>
            <a:off x="1216404" y="3607158"/>
            <a:ext cx="3070370" cy="369332"/>
          </a:xfrm>
          <a:prstGeom prst="rect">
            <a:avLst/>
          </a:prstGeom>
          <a:noFill/>
        </p:spPr>
        <p:txBody>
          <a:bodyPr wrap="square" rtlCol="0">
            <a:spAutoFit/>
          </a:bodyPr>
          <a:lstStyle/>
          <a:p>
            <a:r>
              <a:rPr lang="en-US" dirty="0"/>
              <a:t>Reference Onshore Farm [9]</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36A252-7E8D-4F0A-895B-494A9FCFFF49}"/>
                  </a:ext>
                </a:extLst>
              </p:cNvPr>
              <p:cNvSpPr txBox="1"/>
              <p:nvPr/>
            </p:nvSpPr>
            <p:spPr>
              <a:xfrm>
                <a:off x="4828510" y="4204735"/>
                <a:ext cx="3532249"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𝐿𝐶𝑂𝐸</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𝐹𝐶𝑅</m:t>
                          </m:r>
                          <m:d>
                            <m:dPr>
                              <m:ctrlPr>
                                <a:rPr lang="en-US" b="0" i="1" smtClean="0">
                                  <a:latin typeface="Cambria Math" panose="02040503050406030204" pitchFamily="18" charset="0"/>
                                </a:rPr>
                              </m:ctrlPr>
                            </m:dPr>
                            <m:e>
                              <m:r>
                                <a:rPr lang="en-US" b="0" i="1" smtClean="0">
                                  <a:latin typeface="Cambria Math" panose="02040503050406030204" pitchFamily="18" charset="0"/>
                                </a:rPr>
                                <m:t>𝐵𝑂𝑆</m:t>
                              </m:r>
                              <m:r>
                                <a:rPr lang="en-US" b="0" i="1" smtClean="0">
                                  <a:latin typeface="Cambria Math" panose="02040503050406030204" pitchFamily="18" charset="0"/>
                                </a:rPr>
                                <m:t>+</m:t>
                              </m:r>
                              <m:r>
                                <a:rPr lang="en-US" b="0" i="1" smtClean="0">
                                  <a:latin typeface="Cambria Math" panose="02040503050406030204" pitchFamily="18" charset="0"/>
                                </a:rPr>
                                <m:t>𝑇𝐶𝐶</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&amp;</m:t>
                          </m:r>
                          <m:r>
                            <a:rPr lang="en-US" b="0" i="1" smtClean="0">
                              <a:latin typeface="Cambria Math" panose="02040503050406030204" pitchFamily="18" charset="0"/>
                            </a:rPr>
                            <m:t>𝑀</m:t>
                          </m:r>
                        </m:num>
                        <m:den>
                          <m:r>
                            <a:rPr lang="en-US" b="0" i="1" smtClean="0">
                              <a:latin typeface="Cambria Math" panose="02040503050406030204" pitchFamily="18" charset="0"/>
                            </a:rPr>
                            <m:t>𝐴𝐸𝑃</m:t>
                          </m:r>
                        </m:den>
                      </m:f>
                    </m:oMath>
                  </m:oMathPara>
                </a14:m>
                <a:endParaRPr lang="en-US" dirty="0"/>
              </a:p>
            </p:txBody>
          </p:sp>
        </mc:Choice>
        <mc:Fallback xmlns="">
          <p:sp>
            <p:nvSpPr>
              <p:cNvPr id="9" name="TextBox 8">
                <a:extLst>
                  <a:ext uri="{FF2B5EF4-FFF2-40B4-BE49-F238E27FC236}">
                    <a16:creationId xmlns:a16="http://schemas.microsoft.com/office/drawing/2014/main" id="{3536A252-7E8D-4F0A-895B-494A9FCFFF49}"/>
                  </a:ext>
                </a:extLst>
              </p:cNvPr>
              <p:cNvSpPr txBox="1">
                <a:spLocks noRot="1" noChangeAspect="1" noMove="1" noResize="1" noEditPoints="1" noAdjustHandles="1" noChangeArrowheads="1" noChangeShapeType="1" noTextEdit="1"/>
              </p:cNvSpPr>
              <p:nvPr/>
            </p:nvSpPr>
            <p:spPr>
              <a:xfrm>
                <a:off x="4828510" y="4204735"/>
                <a:ext cx="3532249" cy="535724"/>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1C5E1EA-1357-4430-BAA0-2334400D04FA}"/>
              </a:ext>
            </a:extLst>
          </p:cNvPr>
          <p:cNvSpPr txBox="1"/>
          <p:nvPr/>
        </p:nvSpPr>
        <p:spPr>
          <a:xfrm>
            <a:off x="4488109" y="4831659"/>
            <a:ext cx="4546834" cy="1754326"/>
          </a:xfrm>
          <a:prstGeom prst="rect">
            <a:avLst/>
          </a:prstGeom>
          <a:noFill/>
        </p:spPr>
        <p:txBody>
          <a:bodyPr wrap="square" rtlCol="0">
            <a:spAutoFit/>
          </a:bodyPr>
          <a:lstStyle/>
          <a:p>
            <a:r>
              <a:rPr lang="en-US" dirty="0" err="1"/>
              <a:t>LCOE</a:t>
            </a:r>
            <a:r>
              <a:rPr lang="en-US" dirty="0"/>
              <a:t> = Levelized Cost of Energy</a:t>
            </a:r>
          </a:p>
          <a:p>
            <a:r>
              <a:rPr lang="en-US" dirty="0" err="1"/>
              <a:t>FCR</a:t>
            </a:r>
            <a:r>
              <a:rPr lang="en-US" dirty="0"/>
              <a:t> = fixed charge rate </a:t>
            </a:r>
          </a:p>
          <a:p>
            <a:r>
              <a:rPr lang="en-US" dirty="0"/>
              <a:t>BOS = Balance of Station Cost </a:t>
            </a:r>
          </a:p>
          <a:p>
            <a:r>
              <a:rPr lang="en-US" dirty="0" err="1"/>
              <a:t>TCC</a:t>
            </a:r>
            <a:r>
              <a:rPr lang="en-US" dirty="0"/>
              <a:t> = Turbine Capital Cost </a:t>
            </a:r>
          </a:p>
          <a:p>
            <a:r>
              <a:rPr lang="en-US" dirty="0" err="1"/>
              <a:t>O&amp;M</a:t>
            </a:r>
            <a:r>
              <a:rPr lang="en-US" dirty="0"/>
              <a:t> =  Operation and </a:t>
            </a:r>
            <a:r>
              <a:rPr lang="en-US" dirty="0">
                <a:solidFill>
                  <a:srgbClr val="1C1D1E"/>
                </a:solidFill>
                <a:latin typeface="Open Sans"/>
              </a:rPr>
              <a:t>M</a:t>
            </a:r>
            <a:r>
              <a:rPr lang="en-US" b="0" i="0" dirty="0">
                <a:solidFill>
                  <a:srgbClr val="1C1D1E"/>
                </a:solidFill>
                <a:effectLst/>
                <a:latin typeface="Open Sans"/>
              </a:rPr>
              <a:t>aintenance</a:t>
            </a:r>
            <a:r>
              <a:rPr lang="en-US" dirty="0"/>
              <a:t> Cost</a:t>
            </a:r>
          </a:p>
          <a:p>
            <a:r>
              <a:rPr lang="en-US" dirty="0"/>
              <a:t>AEP = Annual Energy Production </a:t>
            </a:r>
          </a:p>
        </p:txBody>
      </p:sp>
    </p:spTree>
    <p:extLst>
      <p:ext uri="{BB962C8B-B14F-4D97-AF65-F5344CB8AC3E}">
        <p14:creationId xmlns:p14="http://schemas.microsoft.com/office/powerpoint/2010/main" val="152945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129EC3-BE1E-438D-9ABE-4F55326024D5}"/>
              </a:ext>
            </a:extLst>
          </p:cNvPr>
          <p:cNvSpPr>
            <a:spLocks noGrp="1"/>
          </p:cNvSpPr>
          <p:nvPr>
            <p:ph type="title"/>
          </p:nvPr>
        </p:nvSpPr>
        <p:spPr/>
        <p:txBody>
          <a:bodyPr/>
          <a:lstStyle/>
          <a:p>
            <a:r>
              <a:rPr lang="en-US" dirty="0"/>
              <a:t>Goal</a:t>
            </a:r>
          </a:p>
        </p:txBody>
      </p:sp>
      <p:sp>
        <p:nvSpPr>
          <p:cNvPr id="9" name="TextBox 8">
            <a:extLst>
              <a:ext uri="{FF2B5EF4-FFF2-40B4-BE49-F238E27FC236}">
                <a16:creationId xmlns:a16="http://schemas.microsoft.com/office/drawing/2014/main" id="{CBE51CD5-3462-4D53-BE0D-E7FDA2DDADFC}"/>
              </a:ext>
            </a:extLst>
          </p:cNvPr>
          <p:cNvSpPr txBox="1"/>
          <p:nvPr/>
        </p:nvSpPr>
        <p:spPr>
          <a:xfrm>
            <a:off x="457200" y="1312363"/>
            <a:ext cx="7323221" cy="1200329"/>
          </a:xfrm>
          <a:prstGeom prst="rect">
            <a:avLst/>
          </a:prstGeom>
          <a:noFill/>
        </p:spPr>
        <p:txBody>
          <a:bodyPr wrap="square">
            <a:spAutoFit/>
          </a:bodyPr>
          <a:lstStyle/>
          <a:p>
            <a:r>
              <a:rPr lang="en-US" dirty="0"/>
              <a:t>“Develop a method that will predict wake steering gains (</a:t>
            </a:r>
            <a:r>
              <a:rPr lang="en-US" b="1" dirty="0"/>
              <a:t>AEP gains</a:t>
            </a:r>
            <a:r>
              <a:rPr lang="en-US" dirty="0"/>
              <a:t>) more accurately for a representative set of windfarms and quantify the effects of variables such as relative turbine spacing, turbine specific power and wind resource on the potential of wake steering”</a:t>
            </a:r>
          </a:p>
        </p:txBody>
      </p:sp>
      <p:sp>
        <p:nvSpPr>
          <p:cNvPr id="10" name="Rectangle 9">
            <a:extLst>
              <a:ext uri="{FF2B5EF4-FFF2-40B4-BE49-F238E27FC236}">
                <a16:creationId xmlns:a16="http://schemas.microsoft.com/office/drawing/2014/main" id="{003A976B-8525-4830-9743-56BFF6111EAB}"/>
              </a:ext>
            </a:extLst>
          </p:cNvPr>
          <p:cNvSpPr/>
          <p:nvPr/>
        </p:nvSpPr>
        <p:spPr>
          <a:xfrm>
            <a:off x="637563" y="1400962"/>
            <a:ext cx="1736522" cy="20133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193C15-5C95-437A-8A90-0C87CD2E3B2D}"/>
              </a:ext>
            </a:extLst>
          </p:cNvPr>
          <p:cNvSpPr/>
          <p:nvPr/>
        </p:nvSpPr>
        <p:spPr>
          <a:xfrm>
            <a:off x="2003070" y="1674119"/>
            <a:ext cx="1736522" cy="2217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9C5243-0084-40C2-A2B3-8358A8053556}"/>
              </a:ext>
            </a:extLst>
          </p:cNvPr>
          <p:cNvSpPr/>
          <p:nvPr/>
        </p:nvSpPr>
        <p:spPr>
          <a:xfrm>
            <a:off x="5422090" y="1682877"/>
            <a:ext cx="1882597" cy="20094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0F53471-B38F-4A3B-9F80-8DB575841817}"/>
              </a:ext>
            </a:extLst>
          </p:cNvPr>
          <p:cNvSpPr txBox="1"/>
          <p:nvPr/>
        </p:nvSpPr>
        <p:spPr>
          <a:xfrm>
            <a:off x="1363579" y="1084211"/>
            <a:ext cx="293615" cy="369332"/>
          </a:xfrm>
          <a:prstGeom prst="rect">
            <a:avLst/>
          </a:prstGeom>
          <a:noFill/>
        </p:spPr>
        <p:txBody>
          <a:bodyPr wrap="square" rtlCol="0">
            <a:spAutoFit/>
          </a:bodyPr>
          <a:lstStyle/>
          <a:p>
            <a:r>
              <a:rPr lang="en-US" b="1" dirty="0">
                <a:solidFill>
                  <a:srgbClr val="FF0000"/>
                </a:solidFill>
              </a:rPr>
              <a:t>1</a:t>
            </a:r>
          </a:p>
        </p:txBody>
      </p:sp>
      <p:sp>
        <p:nvSpPr>
          <p:cNvPr id="19" name="TextBox 18">
            <a:extLst>
              <a:ext uri="{FF2B5EF4-FFF2-40B4-BE49-F238E27FC236}">
                <a16:creationId xmlns:a16="http://schemas.microsoft.com/office/drawing/2014/main" id="{707249F5-2F1F-421C-9406-956C0DA6B9A8}"/>
              </a:ext>
            </a:extLst>
          </p:cNvPr>
          <p:cNvSpPr txBox="1"/>
          <p:nvPr/>
        </p:nvSpPr>
        <p:spPr>
          <a:xfrm>
            <a:off x="2881618" y="1083079"/>
            <a:ext cx="293615" cy="369332"/>
          </a:xfrm>
          <a:prstGeom prst="rect">
            <a:avLst/>
          </a:prstGeom>
          <a:noFill/>
        </p:spPr>
        <p:txBody>
          <a:bodyPr wrap="square" rtlCol="0">
            <a:spAutoFit/>
          </a:bodyPr>
          <a:lstStyle/>
          <a:p>
            <a:r>
              <a:rPr lang="en-US" b="1" dirty="0">
                <a:solidFill>
                  <a:srgbClr val="FF0000"/>
                </a:solidFill>
              </a:rPr>
              <a:t>2</a:t>
            </a:r>
          </a:p>
        </p:txBody>
      </p:sp>
      <p:sp>
        <p:nvSpPr>
          <p:cNvPr id="21" name="TextBox 20">
            <a:extLst>
              <a:ext uri="{FF2B5EF4-FFF2-40B4-BE49-F238E27FC236}">
                <a16:creationId xmlns:a16="http://schemas.microsoft.com/office/drawing/2014/main" id="{9AA45DF2-FE4F-4D4E-B6A9-9FC4C92998AB}"/>
              </a:ext>
            </a:extLst>
          </p:cNvPr>
          <p:cNvSpPr txBox="1"/>
          <p:nvPr/>
        </p:nvSpPr>
        <p:spPr>
          <a:xfrm>
            <a:off x="5780945" y="1083079"/>
            <a:ext cx="293615" cy="369332"/>
          </a:xfrm>
          <a:prstGeom prst="rect">
            <a:avLst/>
          </a:prstGeom>
          <a:noFill/>
        </p:spPr>
        <p:txBody>
          <a:bodyPr wrap="square" rtlCol="0">
            <a:spAutoFit/>
          </a:bodyPr>
          <a:lstStyle/>
          <a:p>
            <a:r>
              <a:rPr lang="en-US" b="1" dirty="0">
                <a:solidFill>
                  <a:srgbClr val="FF0000"/>
                </a:solidFill>
              </a:rPr>
              <a:t>3</a:t>
            </a:r>
          </a:p>
        </p:txBody>
      </p:sp>
      <p:pic>
        <p:nvPicPr>
          <p:cNvPr id="23" name="Graphic 22" descr="Circles with arrows">
            <a:extLst>
              <a:ext uri="{FF2B5EF4-FFF2-40B4-BE49-F238E27FC236}">
                <a16:creationId xmlns:a16="http://schemas.microsoft.com/office/drawing/2014/main" id="{BDD163D1-C904-444E-B331-B53B58BFC2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1178" y="3206692"/>
            <a:ext cx="914400" cy="914400"/>
          </a:xfrm>
          <a:prstGeom prst="rect">
            <a:avLst/>
          </a:prstGeom>
        </p:spPr>
      </p:pic>
      <p:pic>
        <p:nvPicPr>
          <p:cNvPr id="25" name="Graphic 24" descr="Upward trend">
            <a:extLst>
              <a:ext uri="{FF2B5EF4-FFF2-40B4-BE49-F238E27FC236}">
                <a16:creationId xmlns:a16="http://schemas.microsoft.com/office/drawing/2014/main" id="{3599BE87-F6C0-4098-A108-CE23D7323C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9058" y="3206692"/>
            <a:ext cx="914400" cy="914400"/>
          </a:xfrm>
          <a:prstGeom prst="rect">
            <a:avLst/>
          </a:prstGeom>
        </p:spPr>
      </p:pic>
      <p:pic>
        <p:nvPicPr>
          <p:cNvPr id="27" name="Graphic 26" descr="Network diagram">
            <a:extLst>
              <a:ext uri="{FF2B5EF4-FFF2-40B4-BE49-F238E27FC236}">
                <a16:creationId xmlns:a16="http://schemas.microsoft.com/office/drawing/2014/main" id="{FE3290F9-67ED-41A1-AB06-A2E5F5107F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23685" y="3206692"/>
            <a:ext cx="914400" cy="914400"/>
          </a:xfrm>
          <a:prstGeom prst="rect">
            <a:avLst/>
          </a:prstGeom>
        </p:spPr>
      </p:pic>
      <p:sp>
        <p:nvSpPr>
          <p:cNvPr id="28" name="TextBox 27">
            <a:extLst>
              <a:ext uri="{FF2B5EF4-FFF2-40B4-BE49-F238E27FC236}">
                <a16:creationId xmlns:a16="http://schemas.microsoft.com/office/drawing/2014/main" id="{4106EADA-FF17-4090-83B3-09989AAB2A28}"/>
              </a:ext>
            </a:extLst>
          </p:cNvPr>
          <p:cNvSpPr txBox="1"/>
          <p:nvPr/>
        </p:nvSpPr>
        <p:spPr>
          <a:xfrm>
            <a:off x="-4195" y="4121092"/>
            <a:ext cx="2785145" cy="1200329"/>
          </a:xfrm>
          <a:prstGeom prst="rect">
            <a:avLst/>
          </a:prstGeom>
          <a:noFill/>
        </p:spPr>
        <p:txBody>
          <a:bodyPr wrap="square" rtlCol="0">
            <a:spAutoFit/>
          </a:bodyPr>
          <a:lstStyle/>
          <a:p>
            <a:pPr algn="ctr"/>
            <a:r>
              <a:rPr lang="en-US" b="1" dirty="0"/>
              <a:t>Method</a:t>
            </a:r>
          </a:p>
          <a:p>
            <a:pPr algn="ctr"/>
            <a:r>
              <a:rPr lang="en-US" dirty="0"/>
              <a:t>How can we predict more accurate wake steering gains?</a:t>
            </a:r>
          </a:p>
        </p:txBody>
      </p:sp>
      <p:sp>
        <p:nvSpPr>
          <p:cNvPr id="30" name="TextBox 29">
            <a:extLst>
              <a:ext uri="{FF2B5EF4-FFF2-40B4-BE49-F238E27FC236}">
                <a16:creationId xmlns:a16="http://schemas.microsoft.com/office/drawing/2014/main" id="{35AA3061-F35B-4E1F-9C68-BA47E4ECF4B4}"/>
              </a:ext>
            </a:extLst>
          </p:cNvPr>
          <p:cNvSpPr txBox="1"/>
          <p:nvPr/>
        </p:nvSpPr>
        <p:spPr>
          <a:xfrm>
            <a:off x="2615635" y="4121092"/>
            <a:ext cx="3334627" cy="1200329"/>
          </a:xfrm>
          <a:prstGeom prst="rect">
            <a:avLst/>
          </a:prstGeom>
          <a:noFill/>
        </p:spPr>
        <p:txBody>
          <a:bodyPr wrap="square" rtlCol="0">
            <a:spAutoFit/>
          </a:bodyPr>
          <a:lstStyle/>
          <a:p>
            <a:pPr algn="ctr"/>
            <a:r>
              <a:rPr lang="en-US" b="1" dirty="0"/>
              <a:t>Trends</a:t>
            </a:r>
          </a:p>
          <a:p>
            <a:pPr algn="ctr"/>
            <a:r>
              <a:rPr lang="en-US" dirty="0"/>
              <a:t>What kind of gains are we observing for a representative set of farms?</a:t>
            </a:r>
          </a:p>
        </p:txBody>
      </p:sp>
      <p:sp>
        <p:nvSpPr>
          <p:cNvPr id="32" name="TextBox 31">
            <a:extLst>
              <a:ext uri="{FF2B5EF4-FFF2-40B4-BE49-F238E27FC236}">
                <a16:creationId xmlns:a16="http://schemas.microsoft.com/office/drawing/2014/main" id="{9D3A0A15-CD40-49D8-965F-136C2D1F00C3}"/>
              </a:ext>
            </a:extLst>
          </p:cNvPr>
          <p:cNvSpPr txBox="1"/>
          <p:nvPr/>
        </p:nvSpPr>
        <p:spPr>
          <a:xfrm>
            <a:off x="5744031" y="4121091"/>
            <a:ext cx="3334627" cy="1200329"/>
          </a:xfrm>
          <a:prstGeom prst="rect">
            <a:avLst/>
          </a:prstGeom>
          <a:noFill/>
        </p:spPr>
        <p:txBody>
          <a:bodyPr wrap="square" rtlCol="0">
            <a:spAutoFit/>
          </a:bodyPr>
          <a:lstStyle/>
          <a:p>
            <a:pPr algn="ctr"/>
            <a:r>
              <a:rPr lang="en-US" b="1" dirty="0"/>
              <a:t>Effects</a:t>
            </a:r>
          </a:p>
          <a:p>
            <a:pPr algn="ctr"/>
            <a:r>
              <a:rPr lang="en-US" dirty="0"/>
              <a:t>What are the effects of farm, turbine and wind resource characteristics on wake steering?</a:t>
            </a:r>
          </a:p>
        </p:txBody>
      </p:sp>
    </p:spTree>
    <p:extLst>
      <p:ext uri="{BB962C8B-B14F-4D97-AF65-F5344CB8AC3E}">
        <p14:creationId xmlns:p14="http://schemas.microsoft.com/office/powerpoint/2010/main" val="3310395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6D8D-E2B0-46C1-A0A5-34BCBD590339}"/>
              </a:ext>
            </a:extLst>
          </p:cNvPr>
          <p:cNvSpPr>
            <a:spLocks noGrp="1"/>
          </p:cNvSpPr>
          <p:nvPr>
            <p:ph type="title"/>
          </p:nvPr>
        </p:nvSpPr>
        <p:spPr/>
        <p:txBody>
          <a:bodyPr/>
          <a:lstStyle/>
          <a:p>
            <a:r>
              <a:rPr lang="en-US" dirty="0"/>
              <a:t>Optimization Procedure</a:t>
            </a:r>
          </a:p>
        </p:txBody>
      </p:sp>
      <p:pic>
        <p:nvPicPr>
          <p:cNvPr id="18" name="Picture 17">
            <a:extLst>
              <a:ext uri="{FF2B5EF4-FFF2-40B4-BE49-F238E27FC236}">
                <a16:creationId xmlns:a16="http://schemas.microsoft.com/office/drawing/2014/main" id="{F9B6E1F2-FA77-4317-9041-34D5A2ED1076}"/>
              </a:ext>
            </a:extLst>
          </p:cNvPr>
          <p:cNvPicPr>
            <a:picLocks noChangeAspect="1"/>
          </p:cNvPicPr>
          <p:nvPr/>
        </p:nvPicPr>
        <p:blipFill>
          <a:blip r:embed="rId3"/>
          <a:stretch>
            <a:fillRect/>
          </a:stretch>
        </p:blipFill>
        <p:spPr>
          <a:xfrm>
            <a:off x="457200" y="941199"/>
            <a:ext cx="3897138" cy="2619715"/>
          </a:xfrm>
          <a:prstGeom prst="rect">
            <a:avLst/>
          </a:prstGeom>
        </p:spPr>
      </p:pic>
      <p:pic>
        <p:nvPicPr>
          <p:cNvPr id="34" name="Picture 33">
            <a:extLst>
              <a:ext uri="{FF2B5EF4-FFF2-40B4-BE49-F238E27FC236}">
                <a16:creationId xmlns:a16="http://schemas.microsoft.com/office/drawing/2014/main" id="{A5188A21-6EC5-45BD-B38D-705D673D357B}"/>
              </a:ext>
            </a:extLst>
          </p:cNvPr>
          <p:cNvPicPr>
            <a:picLocks noChangeAspect="1"/>
          </p:cNvPicPr>
          <p:nvPr/>
        </p:nvPicPr>
        <p:blipFill>
          <a:blip r:embed="rId4"/>
          <a:stretch>
            <a:fillRect/>
          </a:stretch>
        </p:blipFill>
        <p:spPr>
          <a:xfrm>
            <a:off x="4449910" y="1016699"/>
            <a:ext cx="3959455" cy="2619715"/>
          </a:xfrm>
          <a:prstGeom prst="rect">
            <a:avLst/>
          </a:prstGeom>
        </p:spPr>
      </p:pic>
      <p:sp>
        <p:nvSpPr>
          <p:cNvPr id="35" name="TextBox 34">
            <a:extLst>
              <a:ext uri="{FF2B5EF4-FFF2-40B4-BE49-F238E27FC236}">
                <a16:creationId xmlns:a16="http://schemas.microsoft.com/office/drawing/2014/main" id="{87F5702F-D6C5-4747-A6FD-3F09D026688A}"/>
              </a:ext>
            </a:extLst>
          </p:cNvPr>
          <p:cNvSpPr txBox="1"/>
          <p:nvPr/>
        </p:nvSpPr>
        <p:spPr>
          <a:xfrm>
            <a:off x="457200" y="3655949"/>
            <a:ext cx="819281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At each wind speed and wind direction combination, the optimized yaw angles of the turbines in the farm are found that maximize the farm wide AEP.</a:t>
            </a:r>
          </a:p>
          <a:p>
            <a:pPr marL="285750" indent="-285750">
              <a:buFont typeface="Arial" panose="020B0604020202020204" pitchFamily="34" charset="0"/>
              <a:buChar char="•"/>
            </a:pPr>
            <a:r>
              <a:rPr lang="en-US" dirty="0"/>
              <a:t>Upstream turbines have high magnitudes of yaw misalignments resulting in negative power gain. </a:t>
            </a:r>
          </a:p>
          <a:p>
            <a:pPr marL="285750" indent="-285750">
              <a:buFont typeface="Arial" panose="020B0604020202020204" pitchFamily="34" charset="0"/>
              <a:buChar char="•"/>
            </a:pPr>
            <a:r>
              <a:rPr lang="en-US" dirty="0"/>
              <a:t>Downstream turbines have less yaw misalignment and increase power production due to deflected wakes. Minor yaw misalignments could be secondary steering.</a:t>
            </a:r>
          </a:p>
        </p:txBody>
      </p:sp>
    </p:spTree>
    <p:extLst>
      <p:ext uri="{BB962C8B-B14F-4D97-AF65-F5344CB8AC3E}">
        <p14:creationId xmlns:p14="http://schemas.microsoft.com/office/powerpoint/2010/main" val="2473411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5A60A4E-CAA1-4D24-90C3-C97D4998B18E}"/>
              </a:ext>
            </a:extLst>
          </p:cNvPr>
          <p:cNvSpPr>
            <a:spLocks noGrp="1"/>
          </p:cNvSpPr>
          <p:nvPr>
            <p:ph type="title"/>
          </p:nvPr>
        </p:nvSpPr>
        <p:spPr/>
        <p:txBody>
          <a:bodyPr/>
          <a:lstStyle/>
          <a:p>
            <a:r>
              <a:rPr lang="en-US" dirty="0"/>
              <a:t>Background and Motivation</a:t>
            </a:r>
          </a:p>
        </p:txBody>
      </p:sp>
      <p:pic>
        <p:nvPicPr>
          <p:cNvPr id="22" name="output.mp4">
            <a:hlinkClick r:id="" action="ppaction://media"/>
            <a:extLst>
              <a:ext uri="{FF2B5EF4-FFF2-40B4-BE49-F238E27FC236}">
                <a16:creationId xmlns:a16="http://schemas.microsoft.com/office/drawing/2014/main" id="{ADE95A38-C794-4D0F-8F9B-71AD3F1425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5826" y="989900"/>
            <a:ext cx="6256067" cy="3519038"/>
          </a:xfrm>
          <a:prstGeom prst="rect">
            <a:avLst/>
          </a:prstGeom>
        </p:spPr>
      </p:pic>
      <p:sp>
        <p:nvSpPr>
          <p:cNvPr id="23" name="TextBox 22">
            <a:extLst>
              <a:ext uri="{FF2B5EF4-FFF2-40B4-BE49-F238E27FC236}">
                <a16:creationId xmlns:a16="http://schemas.microsoft.com/office/drawing/2014/main" id="{BB22E9E4-9790-443D-853E-B2044531F939}"/>
              </a:ext>
            </a:extLst>
          </p:cNvPr>
          <p:cNvSpPr txBox="1"/>
          <p:nvPr/>
        </p:nvSpPr>
        <p:spPr>
          <a:xfrm>
            <a:off x="6515618" y="1988683"/>
            <a:ext cx="444801" cy="369332"/>
          </a:xfrm>
          <a:prstGeom prst="rect">
            <a:avLst/>
          </a:prstGeom>
          <a:noFill/>
        </p:spPr>
        <p:txBody>
          <a:bodyPr wrap="square" rtlCol="0">
            <a:spAutoFit/>
          </a:bodyPr>
          <a:lstStyle/>
          <a:p>
            <a:r>
              <a:rPr lang="en-US" dirty="0"/>
              <a:t>[2]</a:t>
            </a:r>
          </a:p>
        </p:txBody>
      </p:sp>
      <p:sp>
        <p:nvSpPr>
          <p:cNvPr id="24" name="TextBox 23">
            <a:extLst>
              <a:ext uri="{FF2B5EF4-FFF2-40B4-BE49-F238E27FC236}">
                <a16:creationId xmlns:a16="http://schemas.microsoft.com/office/drawing/2014/main" id="{BB57F680-EE56-4017-9B76-7D8438A93EDD}"/>
              </a:ext>
            </a:extLst>
          </p:cNvPr>
          <p:cNvSpPr txBox="1"/>
          <p:nvPr/>
        </p:nvSpPr>
        <p:spPr>
          <a:xfrm>
            <a:off x="355826" y="4629891"/>
            <a:ext cx="871460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Main challenges faced by operators are wake losses and increased turbine degradation. </a:t>
            </a:r>
          </a:p>
          <a:p>
            <a:pPr marL="285750" indent="-285750">
              <a:buFont typeface="Arial" panose="020B0604020202020204" pitchFamily="34" charset="0"/>
              <a:buChar char="•"/>
            </a:pPr>
            <a:r>
              <a:rPr lang="en-US" dirty="0"/>
              <a:t>Wakes are regions of depleted wind speed and turbulent flow generated by the extraction of energy by turbine blades. </a:t>
            </a:r>
          </a:p>
          <a:p>
            <a:pPr marL="285750" indent="-285750">
              <a:buFont typeface="Arial" panose="020B0604020202020204" pitchFamily="34" charset="0"/>
              <a:buChar char="•"/>
            </a:pPr>
            <a:r>
              <a:rPr lang="en-US" dirty="0"/>
              <a:t>Wakes can reduce power capture of downstream turbines by up to 30% in some cases.</a:t>
            </a:r>
          </a:p>
          <a:p>
            <a:pPr marL="285750" indent="-285750">
              <a:buFont typeface="Arial" panose="020B0604020202020204" pitchFamily="34" charset="0"/>
              <a:buChar char="•"/>
            </a:pPr>
            <a:r>
              <a:rPr lang="en-US" dirty="0"/>
              <a:t>Wake steering is method in which upstream turbine nacelles are misaligned with wind direction (yaw), effectively deflecting their wakes away from downstream turbines. </a:t>
            </a:r>
            <a:r>
              <a:rPr lang="en-US" b="1" dirty="0"/>
              <a:t>Objective it to maximize annual energy production (AEP). </a:t>
            </a:r>
          </a:p>
        </p:txBody>
      </p:sp>
      <p:pic>
        <p:nvPicPr>
          <p:cNvPr id="26" name="Picture 25">
            <a:extLst>
              <a:ext uri="{FF2B5EF4-FFF2-40B4-BE49-F238E27FC236}">
                <a16:creationId xmlns:a16="http://schemas.microsoft.com/office/drawing/2014/main" id="{39E62C95-3F9E-433B-AA32-4D484737796C}"/>
              </a:ext>
            </a:extLst>
          </p:cNvPr>
          <p:cNvPicPr>
            <a:picLocks noChangeAspect="1"/>
          </p:cNvPicPr>
          <p:nvPr/>
        </p:nvPicPr>
        <p:blipFill>
          <a:blip r:embed="rId6"/>
          <a:stretch>
            <a:fillRect/>
          </a:stretch>
        </p:blipFill>
        <p:spPr>
          <a:xfrm>
            <a:off x="6738019" y="2444950"/>
            <a:ext cx="2105568" cy="2052929"/>
          </a:xfrm>
          <a:prstGeom prst="rect">
            <a:avLst/>
          </a:prstGeom>
        </p:spPr>
      </p:pic>
      <p:sp>
        <p:nvSpPr>
          <p:cNvPr id="27" name="Rectangle 26">
            <a:extLst>
              <a:ext uri="{FF2B5EF4-FFF2-40B4-BE49-F238E27FC236}">
                <a16:creationId xmlns:a16="http://schemas.microsoft.com/office/drawing/2014/main" id="{B451A5A1-58F1-4028-AA5A-3BA562FDB744}"/>
              </a:ext>
            </a:extLst>
          </p:cNvPr>
          <p:cNvSpPr>
            <a:spLocks noChangeAspect="1"/>
          </p:cNvSpPr>
          <p:nvPr/>
        </p:nvSpPr>
        <p:spPr>
          <a:xfrm>
            <a:off x="1212961" y="4037399"/>
            <a:ext cx="460480" cy="46048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5F2A0B2-5C8D-4B44-BB68-B977A989D0F6}"/>
              </a:ext>
            </a:extLst>
          </p:cNvPr>
          <p:cNvSpPr txBox="1"/>
          <p:nvPr/>
        </p:nvSpPr>
        <p:spPr>
          <a:xfrm>
            <a:off x="200785" y="3610657"/>
            <a:ext cx="1250951" cy="369332"/>
          </a:xfrm>
          <a:prstGeom prst="rect">
            <a:avLst/>
          </a:prstGeom>
          <a:noFill/>
        </p:spPr>
        <p:txBody>
          <a:bodyPr wrap="square" rtlCol="0">
            <a:spAutoFit/>
          </a:bodyPr>
          <a:lstStyle/>
          <a:p>
            <a:pPr algn="ctr"/>
            <a:r>
              <a:rPr lang="en-US" b="1" dirty="0"/>
              <a:t>Upstream</a:t>
            </a:r>
          </a:p>
        </p:txBody>
      </p:sp>
      <p:sp>
        <p:nvSpPr>
          <p:cNvPr id="32" name="Rectangle 31">
            <a:extLst>
              <a:ext uri="{FF2B5EF4-FFF2-40B4-BE49-F238E27FC236}">
                <a16:creationId xmlns:a16="http://schemas.microsoft.com/office/drawing/2014/main" id="{304FDE84-0F09-4D43-A07D-D3EF1D1BFB99}"/>
              </a:ext>
            </a:extLst>
          </p:cNvPr>
          <p:cNvSpPr>
            <a:spLocks noChangeAspect="1"/>
          </p:cNvSpPr>
          <p:nvPr/>
        </p:nvSpPr>
        <p:spPr>
          <a:xfrm>
            <a:off x="1221496" y="2557417"/>
            <a:ext cx="460480" cy="46048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DA2A802-3B3C-4FBE-86C2-19B556D96BBC}"/>
              </a:ext>
            </a:extLst>
          </p:cNvPr>
          <p:cNvSpPr txBox="1"/>
          <p:nvPr/>
        </p:nvSpPr>
        <p:spPr>
          <a:xfrm>
            <a:off x="686624" y="2264254"/>
            <a:ext cx="1496957" cy="369332"/>
          </a:xfrm>
          <a:prstGeom prst="rect">
            <a:avLst/>
          </a:prstGeom>
          <a:noFill/>
        </p:spPr>
        <p:txBody>
          <a:bodyPr wrap="square" rtlCol="0">
            <a:spAutoFit/>
          </a:bodyPr>
          <a:lstStyle/>
          <a:p>
            <a:pPr algn="ctr"/>
            <a:r>
              <a:rPr lang="en-US" b="1" dirty="0"/>
              <a:t>Downstream</a:t>
            </a:r>
          </a:p>
        </p:txBody>
      </p:sp>
      <p:cxnSp>
        <p:nvCxnSpPr>
          <p:cNvPr id="36" name="Straight Arrow Connector 35">
            <a:extLst>
              <a:ext uri="{FF2B5EF4-FFF2-40B4-BE49-F238E27FC236}">
                <a16:creationId xmlns:a16="http://schemas.microsoft.com/office/drawing/2014/main" id="{3F908E22-7B0D-4C2A-8F60-CB699A7AE24F}"/>
              </a:ext>
            </a:extLst>
          </p:cNvPr>
          <p:cNvCxnSpPr/>
          <p:nvPr/>
        </p:nvCxnSpPr>
        <p:spPr>
          <a:xfrm flipV="1">
            <a:off x="7546428" y="3806172"/>
            <a:ext cx="0" cy="598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F246B1A-4222-495E-8C19-24CC488133B8}"/>
              </a:ext>
            </a:extLst>
          </p:cNvPr>
          <p:cNvSpPr txBox="1"/>
          <p:nvPr/>
        </p:nvSpPr>
        <p:spPr>
          <a:xfrm>
            <a:off x="7036206" y="2075618"/>
            <a:ext cx="1986454" cy="369332"/>
          </a:xfrm>
          <a:prstGeom prst="rect">
            <a:avLst/>
          </a:prstGeom>
          <a:noFill/>
        </p:spPr>
        <p:txBody>
          <a:bodyPr wrap="square" rtlCol="0">
            <a:spAutoFit/>
          </a:bodyPr>
          <a:lstStyle/>
          <a:p>
            <a:r>
              <a:rPr lang="en-US" dirty="0"/>
              <a:t>Turbine (bird’s-eye)</a:t>
            </a:r>
          </a:p>
        </p:txBody>
      </p:sp>
      <p:sp>
        <p:nvSpPr>
          <p:cNvPr id="39" name="Rectangle 38">
            <a:extLst>
              <a:ext uri="{FF2B5EF4-FFF2-40B4-BE49-F238E27FC236}">
                <a16:creationId xmlns:a16="http://schemas.microsoft.com/office/drawing/2014/main" id="{60D0F74C-D948-49C9-A505-800A503A4758}"/>
              </a:ext>
            </a:extLst>
          </p:cNvPr>
          <p:cNvSpPr>
            <a:spLocks noChangeAspect="1"/>
          </p:cNvSpPr>
          <p:nvPr/>
        </p:nvSpPr>
        <p:spPr>
          <a:xfrm>
            <a:off x="3224966" y="4054591"/>
            <a:ext cx="460480" cy="460480"/>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70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33"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vol="80000">
                <p:cTn id="12" repeatCount="indefinite" fill="hold" display="0">
                  <p:stCondLst>
                    <p:cond delay="indefinite"/>
                  </p:stCondLst>
                </p:cTn>
                <p:tgtEl>
                  <p:spTgt spid="2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414F0D-F089-4B0C-AFE1-F4141E5DD5AC}"/>
              </a:ext>
            </a:extLst>
          </p:cNvPr>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2032655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7ABBC2-658F-452C-B71E-02E99CDBD2BA}"/>
              </a:ext>
            </a:extLst>
          </p:cNvPr>
          <p:cNvSpPr>
            <a:spLocks noGrp="1"/>
          </p:cNvSpPr>
          <p:nvPr>
            <p:ph type="title"/>
          </p:nvPr>
        </p:nvSpPr>
        <p:spPr/>
        <p:txBody>
          <a:bodyPr/>
          <a:lstStyle/>
          <a:p>
            <a:r>
              <a:rPr lang="en-US" dirty="0"/>
              <a:t>FLORIS Engineering Model for Wake Steering</a:t>
            </a:r>
          </a:p>
        </p:txBody>
      </p:sp>
      <p:sp>
        <p:nvSpPr>
          <p:cNvPr id="8" name="TextBox 7">
            <a:extLst>
              <a:ext uri="{FF2B5EF4-FFF2-40B4-BE49-F238E27FC236}">
                <a16:creationId xmlns:a16="http://schemas.microsoft.com/office/drawing/2014/main" id="{440F62BD-9BAF-4C2D-9C0D-E9D27511225F}"/>
              </a:ext>
            </a:extLst>
          </p:cNvPr>
          <p:cNvSpPr txBox="1"/>
          <p:nvPr/>
        </p:nvSpPr>
        <p:spPr>
          <a:xfrm>
            <a:off x="536893" y="1132514"/>
            <a:ext cx="3724713" cy="4801314"/>
          </a:xfrm>
          <a:prstGeom prst="rect">
            <a:avLst/>
          </a:prstGeom>
          <a:noFill/>
        </p:spPr>
        <p:txBody>
          <a:bodyPr wrap="square" rtlCol="0">
            <a:spAutoFit/>
          </a:bodyPr>
          <a:lstStyle/>
          <a:p>
            <a:pPr marL="285750" indent="-285750">
              <a:buFont typeface="Arial" panose="020B0604020202020204" pitchFamily="34" charset="0"/>
              <a:buChar char="•"/>
            </a:pPr>
            <a:r>
              <a:rPr lang="en-US" dirty="0" err="1"/>
              <a:t>FLOw</a:t>
            </a:r>
            <a:r>
              <a:rPr lang="en-US" dirty="0"/>
              <a:t> Redirection and Induction in Steady State developed by NREL and the Technical University of Delft.</a:t>
            </a:r>
          </a:p>
          <a:p>
            <a:pPr marL="285750" indent="-285750">
              <a:buFont typeface="Arial" panose="020B0604020202020204" pitchFamily="34" charset="0"/>
              <a:buChar char="•"/>
            </a:pPr>
            <a:r>
              <a:rPr lang="en-US" dirty="0"/>
              <a:t>Control-orientated open-source modular framework.</a:t>
            </a:r>
          </a:p>
          <a:p>
            <a:pPr marL="285750" indent="-285750">
              <a:buFont typeface="Arial" panose="020B0604020202020204" pitchFamily="34" charset="0"/>
              <a:buChar char="•"/>
            </a:pPr>
            <a:r>
              <a:rPr lang="en-US" dirty="0"/>
              <a:t>FLORIS models wake interactions between turbines.</a:t>
            </a:r>
          </a:p>
          <a:p>
            <a:pPr marL="285750" indent="-285750">
              <a:buFont typeface="Arial" panose="020B0604020202020204" pitchFamily="34" charset="0"/>
              <a:buChar char="•"/>
            </a:pPr>
            <a:r>
              <a:rPr lang="en-US" dirty="0"/>
              <a:t>Can be used to:</a:t>
            </a:r>
          </a:p>
          <a:p>
            <a:r>
              <a:rPr lang="en-US" dirty="0"/>
              <a:t>	1) Design wind farm controllers.</a:t>
            </a:r>
          </a:p>
          <a:p>
            <a:r>
              <a:rPr lang="en-US" dirty="0"/>
              <a:t>	2) Predict performance.</a:t>
            </a:r>
          </a:p>
          <a:p>
            <a:r>
              <a:rPr lang="en-US" dirty="0"/>
              <a:t>	3) Optimize farm layouts.</a:t>
            </a:r>
          </a:p>
          <a:p>
            <a:pPr marL="285750" indent="-285750">
              <a:buFont typeface="Arial" panose="020B0604020202020204" pitchFamily="34" charset="0"/>
              <a:buChar char="•"/>
            </a:pPr>
            <a:r>
              <a:rPr lang="en-US" dirty="0"/>
              <a:t>In this report, we use FLORIS tools to </a:t>
            </a:r>
            <a:r>
              <a:rPr lang="en-US" b="1" dirty="0"/>
              <a:t>optimize for annual energy production (AEP) using wake steering control and calculate the AEP gains.</a:t>
            </a:r>
          </a:p>
        </p:txBody>
      </p:sp>
      <p:pic>
        <p:nvPicPr>
          <p:cNvPr id="10" name="Picture 9">
            <a:extLst>
              <a:ext uri="{FF2B5EF4-FFF2-40B4-BE49-F238E27FC236}">
                <a16:creationId xmlns:a16="http://schemas.microsoft.com/office/drawing/2014/main" id="{FB88EE7A-4889-4A34-A8F1-4C3FD038394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53886" y="1132514"/>
            <a:ext cx="4572000" cy="1777850"/>
          </a:xfrm>
          <a:prstGeom prst="rect">
            <a:avLst/>
          </a:prstGeom>
        </p:spPr>
      </p:pic>
      <p:pic>
        <p:nvPicPr>
          <p:cNvPr id="12" name="Picture 11">
            <a:extLst>
              <a:ext uri="{FF2B5EF4-FFF2-40B4-BE49-F238E27FC236}">
                <a16:creationId xmlns:a16="http://schemas.microsoft.com/office/drawing/2014/main" id="{DC27C964-19E9-45AB-88ED-B88A08FFBE8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353886" y="3180261"/>
            <a:ext cx="4572000" cy="1788209"/>
          </a:xfrm>
          <a:prstGeom prst="rect">
            <a:avLst/>
          </a:prstGeom>
        </p:spPr>
      </p:pic>
      <p:sp>
        <p:nvSpPr>
          <p:cNvPr id="14" name="TextBox 13">
            <a:extLst>
              <a:ext uri="{FF2B5EF4-FFF2-40B4-BE49-F238E27FC236}">
                <a16:creationId xmlns:a16="http://schemas.microsoft.com/office/drawing/2014/main" id="{6143BA75-68C7-43F0-A2C1-550AF0D82F74}"/>
              </a:ext>
            </a:extLst>
          </p:cNvPr>
          <p:cNvSpPr txBox="1"/>
          <p:nvPr/>
        </p:nvSpPr>
        <p:spPr>
          <a:xfrm>
            <a:off x="7321845" y="1189101"/>
            <a:ext cx="1154097" cy="369332"/>
          </a:xfrm>
          <a:prstGeom prst="rect">
            <a:avLst/>
          </a:prstGeom>
          <a:solidFill>
            <a:schemeClr val="bg1"/>
          </a:solidFill>
          <a:ln w="38100">
            <a:solidFill>
              <a:srgbClr val="000000"/>
            </a:solidFill>
          </a:ln>
        </p:spPr>
        <p:txBody>
          <a:bodyPr wrap="square" rtlCol="0">
            <a:spAutoFit/>
          </a:bodyPr>
          <a:lstStyle/>
          <a:p>
            <a:pPr algn="ctr"/>
            <a:r>
              <a:rPr lang="en-US" dirty="0"/>
              <a:t>No Yaw</a:t>
            </a:r>
          </a:p>
        </p:txBody>
      </p:sp>
      <p:sp>
        <p:nvSpPr>
          <p:cNvPr id="16" name="TextBox 15">
            <a:extLst>
              <a:ext uri="{FF2B5EF4-FFF2-40B4-BE49-F238E27FC236}">
                <a16:creationId xmlns:a16="http://schemas.microsoft.com/office/drawing/2014/main" id="{27D6DD31-B73A-42D4-BB19-92E1E43E97DD}"/>
              </a:ext>
            </a:extLst>
          </p:cNvPr>
          <p:cNvSpPr txBox="1"/>
          <p:nvPr/>
        </p:nvSpPr>
        <p:spPr>
          <a:xfrm>
            <a:off x="7321845" y="3206467"/>
            <a:ext cx="1154097" cy="369332"/>
          </a:xfrm>
          <a:prstGeom prst="rect">
            <a:avLst/>
          </a:prstGeom>
          <a:solidFill>
            <a:schemeClr val="bg1"/>
          </a:solidFill>
          <a:ln w="38100">
            <a:solidFill>
              <a:srgbClr val="000000"/>
            </a:solidFill>
          </a:ln>
        </p:spPr>
        <p:txBody>
          <a:bodyPr wrap="square" rtlCol="0">
            <a:spAutoFit/>
          </a:bodyPr>
          <a:lstStyle/>
          <a:p>
            <a:pPr algn="ctr"/>
            <a:r>
              <a:rPr lang="en-US" dirty="0"/>
              <a:t>Yaw</a:t>
            </a:r>
          </a:p>
        </p:txBody>
      </p:sp>
      <p:sp>
        <p:nvSpPr>
          <p:cNvPr id="20" name="TextBox 19">
            <a:extLst>
              <a:ext uri="{FF2B5EF4-FFF2-40B4-BE49-F238E27FC236}">
                <a16:creationId xmlns:a16="http://schemas.microsoft.com/office/drawing/2014/main" id="{879C924E-8585-44D2-A227-C3F39C345199}"/>
              </a:ext>
            </a:extLst>
          </p:cNvPr>
          <p:cNvSpPr txBox="1"/>
          <p:nvPr/>
        </p:nvSpPr>
        <p:spPr>
          <a:xfrm>
            <a:off x="8321881" y="4869035"/>
            <a:ext cx="629174" cy="369332"/>
          </a:xfrm>
          <a:prstGeom prst="rect">
            <a:avLst/>
          </a:prstGeom>
          <a:noFill/>
        </p:spPr>
        <p:txBody>
          <a:bodyPr wrap="square" rtlCol="0">
            <a:spAutoFit/>
          </a:bodyPr>
          <a:lstStyle/>
          <a:p>
            <a:r>
              <a:rPr lang="en-US" dirty="0"/>
              <a:t>[10]</a:t>
            </a:r>
          </a:p>
        </p:txBody>
      </p:sp>
    </p:spTree>
    <p:extLst>
      <p:ext uri="{BB962C8B-B14F-4D97-AF65-F5344CB8AC3E}">
        <p14:creationId xmlns:p14="http://schemas.microsoft.com/office/powerpoint/2010/main" val="4194687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E32F2-8104-4C39-846D-B0BFCBDF320B}"/>
              </a:ext>
            </a:extLst>
          </p:cNvPr>
          <p:cNvSpPr>
            <a:spLocks noGrp="1"/>
          </p:cNvSpPr>
          <p:nvPr>
            <p:ph type="title"/>
          </p:nvPr>
        </p:nvSpPr>
        <p:spPr/>
        <p:txBody>
          <a:bodyPr/>
          <a:lstStyle/>
          <a:p>
            <a:r>
              <a:rPr lang="en-US" dirty="0"/>
              <a:t>Wake Steering Optimization Flowchart</a:t>
            </a:r>
          </a:p>
        </p:txBody>
      </p:sp>
      <p:pic>
        <p:nvPicPr>
          <p:cNvPr id="44" name="Picture 43">
            <a:extLst>
              <a:ext uri="{FF2B5EF4-FFF2-40B4-BE49-F238E27FC236}">
                <a16:creationId xmlns:a16="http://schemas.microsoft.com/office/drawing/2014/main" id="{ED74830B-1542-48CE-9584-5BD5A252D116}"/>
              </a:ext>
            </a:extLst>
          </p:cNvPr>
          <p:cNvPicPr>
            <a:picLocks noChangeAspect="1"/>
          </p:cNvPicPr>
          <p:nvPr/>
        </p:nvPicPr>
        <p:blipFill>
          <a:blip r:embed="rId3"/>
          <a:stretch>
            <a:fillRect/>
          </a:stretch>
        </p:blipFill>
        <p:spPr>
          <a:xfrm>
            <a:off x="415255" y="1130053"/>
            <a:ext cx="8313490" cy="2853182"/>
          </a:xfrm>
          <a:prstGeom prst="rect">
            <a:avLst/>
          </a:prstGeom>
        </p:spPr>
      </p:pic>
      <p:sp>
        <p:nvSpPr>
          <p:cNvPr id="51" name="Oval 50">
            <a:extLst>
              <a:ext uri="{FF2B5EF4-FFF2-40B4-BE49-F238E27FC236}">
                <a16:creationId xmlns:a16="http://schemas.microsoft.com/office/drawing/2014/main" id="{C53C8654-462E-4242-8C9B-516E323ED771}"/>
              </a:ext>
            </a:extLst>
          </p:cNvPr>
          <p:cNvSpPr>
            <a:spLocks noChangeAspect="1"/>
          </p:cNvSpPr>
          <p:nvPr/>
        </p:nvSpPr>
        <p:spPr>
          <a:xfrm>
            <a:off x="3347209" y="2565032"/>
            <a:ext cx="312392" cy="3123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1</a:t>
            </a:r>
          </a:p>
        </p:txBody>
      </p:sp>
      <p:sp>
        <p:nvSpPr>
          <p:cNvPr id="53" name="Oval 52">
            <a:extLst>
              <a:ext uri="{FF2B5EF4-FFF2-40B4-BE49-F238E27FC236}">
                <a16:creationId xmlns:a16="http://schemas.microsoft.com/office/drawing/2014/main" id="{515C357E-DD5E-4B7B-97B1-EAE51D41C6D7}"/>
              </a:ext>
            </a:extLst>
          </p:cNvPr>
          <p:cNvSpPr>
            <a:spLocks noChangeAspect="1"/>
          </p:cNvSpPr>
          <p:nvPr/>
        </p:nvSpPr>
        <p:spPr>
          <a:xfrm>
            <a:off x="5115287" y="2565032"/>
            <a:ext cx="312392" cy="3123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2</a:t>
            </a:r>
          </a:p>
        </p:txBody>
      </p:sp>
      <p:sp>
        <p:nvSpPr>
          <p:cNvPr id="55" name="Oval 54">
            <a:extLst>
              <a:ext uri="{FF2B5EF4-FFF2-40B4-BE49-F238E27FC236}">
                <a16:creationId xmlns:a16="http://schemas.microsoft.com/office/drawing/2014/main" id="{89B23D10-C8B1-4745-ACD3-802239DF8E64}"/>
              </a:ext>
            </a:extLst>
          </p:cNvPr>
          <p:cNvSpPr>
            <a:spLocks noChangeAspect="1"/>
          </p:cNvSpPr>
          <p:nvPr/>
        </p:nvSpPr>
        <p:spPr>
          <a:xfrm>
            <a:off x="3441491" y="2063091"/>
            <a:ext cx="312392" cy="3123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3</a:t>
            </a:r>
          </a:p>
        </p:txBody>
      </p:sp>
      <p:sp>
        <p:nvSpPr>
          <p:cNvPr id="57" name="Oval 56">
            <a:extLst>
              <a:ext uri="{FF2B5EF4-FFF2-40B4-BE49-F238E27FC236}">
                <a16:creationId xmlns:a16="http://schemas.microsoft.com/office/drawing/2014/main" id="{C2168AA5-4857-4C3F-AD03-2BD28CA6ED60}"/>
              </a:ext>
            </a:extLst>
          </p:cNvPr>
          <p:cNvSpPr>
            <a:spLocks noChangeAspect="1"/>
          </p:cNvSpPr>
          <p:nvPr/>
        </p:nvSpPr>
        <p:spPr>
          <a:xfrm>
            <a:off x="588629" y="4361675"/>
            <a:ext cx="312392" cy="3123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1</a:t>
            </a:r>
          </a:p>
        </p:txBody>
      </p:sp>
      <p:sp>
        <p:nvSpPr>
          <p:cNvPr id="59" name="Oval 58">
            <a:extLst>
              <a:ext uri="{FF2B5EF4-FFF2-40B4-BE49-F238E27FC236}">
                <a16:creationId xmlns:a16="http://schemas.microsoft.com/office/drawing/2014/main" id="{2116AB4C-D02B-41F2-9318-379CCA284C35}"/>
              </a:ext>
            </a:extLst>
          </p:cNvPr>
          <p:cNvSpPr>
            <a:spLocks noChangeAspect="1"/>
          </p:cNvSpPr>
          <p:nvPr/>
        </p:nvSpPr>
        <p:spPr>
          <a:xfrm>
            <a:off x="588629" y="4823069"/>
            <a:ext cx="312392" cy="3123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2</a:t>
            </a:r>
          </a:p>
        </p:txBody>
      </p:sp>
      <p:sp>
        <p:nvSpPr>
          <p:cNvPr id="61" name="Oval 60">
            <a:extLst>
              <a:ext uri="{FF2B5EF4-FFF2-40B4-BE49-F238E27FC236}">
                <a16:creationId xmlns:a16="http://schemas.microsoft.com/office/drawing/2014/main" id="{C960F57B-E07D-4F3F-B3DE-045DB36FC514}"/>
              </a:ext>
            </a:extLst>
          </p:cNvPr>
          <p:cNvSpPr>
            <a:spLocks noChangeAspect="1"/>
          </p:cNvSpPr>
          <p:nvPr/>
        </p:nvSpPr>
        <p:spPr>
          <a:xfrm>
            <a:off x="588629" y="5284463"/>
            <a:ext cx="312392" cy="3123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3</a:t>
            </a:r>
          </a:p>
        </p:txBody>
      </p:sp>
      <p:sp>
        <p:nvSpPr>
          <p:cNvPr id="62" name="TextBox 61">
            <a:extLst>
              <a:ext uri="{FF2B5EF4-FFF2-40B4-BE49-F238E27FC236}">
                <a16:creationId xmlns:a16="http://schemas.microsoft.com/office/drawing/2014/main" id="{DBDF8B6A-73AB-4F26-B07D-640A56639C2C}"/>
              </a:ext>
            </a:extLst>
          </p:cNvPr>
          <p:cNvSpPr txBox="1"/>
          <p:nvPr/>
        </p:nvSpPr>
        <p:spPr>
          <a:xfrm>
            <a:off x="929178" y="4337907"/>
            <a:ext cx="1476462" cy="369332"/>
          </a:xfrm>
          <a:prstGeom prst="rect">
            <a:avLst/>
          </a:prstGeom>
          <a:noFill/>
        </p:spPr>
        <p:txBody>
          <a:bodyPr wrap="square" rtlCol="0">
            <a:spAutoFit/>
          </a:bodyPr>
          <a:lstStyle/>
          <a:p>
            <a:r>
              <a:rPr lang="en-US" dirty="0"/>
              <a:t>Farm Object</a:t>
            </a:r>
          </a:p>
        </p:txBody>
      </p:sp>
      <p:sp>
        <p:nvSpPr>
          <p:cNvPr id="64" name="TextBox 63">
            <a:extLst>
              <a:ext uri="{FF2B5EF4-FFF2-40B4-BE49-F238E27FC236}">
                <a16:creationId xmlns:a16="http://schemas.microsoft.com/office/drawing/2014/main" id="{D9A50AEC-4BC5-4D53-BD37-1BD012F442B0}"/>
              </a:ext>
            </a:extLst>
          </p:cNvPr>
          <p:cNvSpPr txBox="1"/>
          <p:nvPr/>
        </p:nvSpPr>
        <p:spPr>
          <a:xfrm>
            <a:off x="930168" y="4794599"/>
            <a:ext cx="1636455" cy="369332"/>
          </a:xfrm>
          <a:prstGeom prst="rect">
            <a:avLst/>
          </a:prstGeom>
          <a:noFill/>
        </p:spPr>
        <p:txBody>
          <a:bodyPr wrap="square" rtlCol="0">
            <a:spAutoFit/>
          </a:bodyPr>
          <a:lstStyle/>
          <a:p>
            <a:r>
              <a:rPr lang="en-US" dirty="0"/>
              <a:t>Wind Resource</a:t>
            </a:r>
          </a:p>
        </p:txBody>
      </p:sp>
      <p:sp>
        <p:nvSpPr>
          <p:cNvPr id="66" name="TextBox 65">
            <a:extLst>
              <a:ext uri="{FF2B5EF4-FFF2-40B4-BE49-F238E27FC236}">
                <a16:creationId xmlns:a16="http://schemas.microsoft.com/office/drawing/2014/main" id="{82C296DF-0CC2-40B6-9226-3F5CAA08DACC}"/>
              </a:ext>
            </a:extLst>
          </p:cNvPr>
          <p:cNvSpPr txBox="1"/>
          <p:nvPr/>
        </p:nvSpPr>
        <p:spPr>
          <a:xfrm>
            <a:off x="930168" y="5255993"/>
            <a:ext cx="1636455" cy="369332"/>
          </a:xfrm>
          <a:prstGeom prst="rect">
            <a:avLst/>
          </a:prstGeom>
          <a:noFill/>
        </p:spPr>
        <p:txBody>
          <a:bodyPr wrap="square" rtlCol="0">
            <a:spAutoFit/>
          </a:bodyPr>
          <a:lstStyle/>
          <a:p>
            <a:r>
              <a:rPr lang="en-US" dirty="0"/>
              <a:t>Turbine Object</a:t>
            </a:r>
          </a:p>
        </p:txBody>
      </p:sp>
      <p:sp>
        <p:nvSpPr>
          <p:cNvPr id="2" name="Oval 1">
            <a:extLst>
              <a:ext uri="{FF2B5EF4-FFF2-40B4-BE49-F238E27FC236}">
                <a16:creationId xmlns:a16="http://schemas.microsoft.com/office/drawing/2014/main" id="{E3BE1280-212E-4E3D-A308-EA984942A578}"/>
              </a:ext>
            </a:extLst>
          </p:cNvPr>
          <p:cNvSpPr>
            <a:spLocks noChangeAspect="1"/>
          </p:cNvSpPr>
          <p:nvPr/>
        </p:nvSpPr>
        <p:spPr>
          <a:xfrm>
            <a:off x="6891457" y="1050973"/>
            <a:ext cx="312392" cy="3123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4</a:t>
            </a:r>
          </a:p>
        </p:txBody>
      </p:sp>
      <p:sp>
        <p:nvSpPr>
          <p:cNvPr id="3" name="Oval 2">
            <a:extLst>
              <a:ext uri="{FF2B5EF4-FFF2-40B4-BE49-F238E27FC236}">
                <a16:creationId xmlns:a16="http://schemas.microsoft.com/office/drawing/2014/main" id="{51BA733C-A595-417C-B44B-988F97A7DA70}"/>
              </a:ext>
            </a:extLst>
          </p:cNvPr>
          <p:cNvSpPr>
            <a:spLocks noChangeAspect="1"/>
          </p:cNvSpPr>
          <p:nvPr/>
        </p:nvSpPr>
        <p:spPr>
          <a:xfrm>
            <a:off x="597021" y="5745857"/>
            <a:ext cx="312392" cy="3123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4</a:t>
            </a:r>
          </a:p>
        </p:txBody>
      </p:sp>
      <p:sp>
        <p:nvSpPr>
          <p:cNvPr id="4" name="TextBox 3">
            <a:extLst>
              <a:ext uri="{FF2B5EF4-FFF2-40B4-BE49-F238E27FC236}">
                <a16:creationId xmlns:a16="http://schemas.microsoft.com/office/drawing/2014/main" id="{A46A7435-1014-431F-B72F-FB1A65E830B0}"/>
              </a:ext>
            </a:extLst>
          </p:cNvPr>
          <p:cNvSpPr txBox="1"/>
          <p:nvPr/>
        </p:nvSpPr>
        <p:spPr>
          <a:xfrm>
            <a:off x="951837" y="5727947"/>
            <a:ext cx="2248563" cy="369332"/>
          </a:xfrm>
          <a:prstGeom prst="rect">
            <a:avLst/>
          </a:prstGeom>
          <a:noFill/>
        </p:spPr>
        <p:txBody>
          <a:bodyPr wrap="square" rtlCol="0">
            <a:spAutoFit/>
          </a:bodyPr>
          <a:lstStyle/>
          <a:p>
            <a:r>
              <a:rPr lang="en-US" dirty="0"/>
              <a:t>Atmospheric Stability</a:t>
            </a:r>
          </a:p>
        </p:txBody>
      </p:sp>
      <p:sp>
        <p:nvSpPr>
          <p:cNvPr id="6" name="Oval 5">
            <a:extLst>
              <a:ext uri="{FF2B5EF4-FFF2-40B4-BE49-F238E27FC236}">
                <a16:creationId xmlns:a16="http://schemas.microsoft.com/office/drawing/2014/main" id="{6E79BDC7-BAB4-4537-8215-112C9513AE6A}"/>
              </a:ext>
            </a:extLst>
          </p:cNvPr>
          <p:cNvSpPr>
            <a:spLocks noChangeAspect="1"/>
          </p:cNvSpPr>
          <p:nvPr/>
        </p:nvSpPr>
        <p:spPr>
          <a:xfrm>
            <a:off x="6948272" y="3148138"/>
            <a:ext cx="312392" cy="3123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5</a:t>
            </a:r>
          </a:p>
        </p:txBody>
      </p:sp>
      <p:sp>
        <p:nvSpPr>
          <p:cNvPr id="7" name="Oval 6">
            <a:extLst>
              <a:ext uri="{FF2B5EF4-FFF2-40B4-BE49-F238E27FC236}">
                <a16:creationId xmlns:a16="http://schemas.microsoft.com/office/drawing/2014/main" id="{AF7D6609-12A0-4B9C-B50F-FB419D837F1D}"/>
              </a:ext>
            </a:extLst>
          </p:cNvPr>
          <p:cNvSpPr>
            <a:spLocks noChangeAspect="1"/>
          </p:cNvSpPr>
          <p:nvPr/>
        </p:nvSpPr>
        <p:spPr>
          <a:xfrm>
            <a:off x="603310" y="6207251"/>
            <a:ext cx="312392" cy="3123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5</a:t>
            </a:r>
          </a:p>
        </p:txBody>
      </p:sp>
      <p:sp>
        <p:nvSpPr>
          <p:cNvPr id="8" name="TextBox 7">
            <a:extLst>
              <a:ext uri="{FF2B5EF4-FFF2-40B4-BE49-F238E27FC236}">
                <a16:creationId xmlns:a16="http://schemas.microsoft.com/office/drawing/2014/main" id="{1C4DBA22-3B54-4242-9239-4118EF230A37}"/>
              </a:ext>
            </a:extLst>
          </p:cNvPr>
          <p:cNvSpPr txBox="1"/>
          <p:nvPr/>
        </p:nvSpPr>
        <p:spPr>
          <a:xfrm>
            <a:off x="951837" y="6207251"/>
            <a:ext cx="2910715" cy="369332"/>
          </a:xfrm>
          <a:prstGeom prst="rect">
            <a:avLst/>
          </a:prstGeom>
          <a:noFill/>
        </p:spPr>
        <p:txBody>
          <a:bodyPr wrap="square" rtlCol="0">
            <a:spAutoFit/>
          </a:bodyPr>
          <a:lstStyle/>
          <a:p>
            <a:r>
              <a:rPr lang="en-US" dirty="0"/>
              <a:t>Wind Direction Uncertainty</a:t>
            </a:r>
          </a:p>
        </p:txBody>
      </p:sp>
    </p:spTree>
    <p:extLst>
      <p:ext uri="{BB962C8B-B14F-4D97-AF65-F5344CB8AC3E}">
        <p14:creationId xmlns:p14="http://schemas.microsoft.com/office/powerpoint/2010/main" val="290321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A7F4AE-7085-4956-9B5C-92334522B017}"/>
              </a:ext>
            </a:extLst>
          </p:cNvPr>
          <p:cNvSpPr>
            <a:spLocks noGrp="1"/>
          </p:cNvSpPr>
          <p:nvPr>
            <p:ph type="title"/>
          </p:nvPr>
        </p:nvSpPr>
        <p:spPr/>
        <p:txBody>
          <a:bodyPr/>
          <a:lstStyle/>
          <a:p>
            <a:r>
              <a:rPr lang="en-US" dirty="0"/>
              <a:t>U.S. Wind Turbine Database</a:t>
            </a:r>
          </a:p>
        </p:txBody>
      </p:sp>
      <p:pic>
        <p:nvPicPr>
          <p:cNvPr id="8" name="Picture 7">
            <a:extLst>
              <a:ext uri="{FF2B5EF4-FFF2-40B4-BE49-F238E27FC236}">
                <a16:creationId xmlns:a16="http://schemas.microsoft.com/office/drawing/2014/main" id="{3BAAC785-CD28-492E-AF9A-39241E9310EA}"/>
              </a:ext>
            </a:extLst>
          </p:cNvPr>
          <p:cNvPicPr>
            <a:picLocks noChangeAspect="1"/>
          </p:cNvPicPr>
          <p:nvPr/>
        </p:nvPicPr>
        <p:blipFill>
          <a:blip r:embed="rId3"/>
          <a:stretch>
            <a:fillRect/>
          </a:stretch>
        </p:blipFill>
        <p:spPr>
          <a:xfrm>
            <a:off x="1082183" y="4214205"/>
            <a:ext cx="2791216" cy="1709731"/>
          </a:xfrm>
          <a:prstGeom prst="rect">
            <a:avLst/>
          </a:prstGeom>
        </p:spPr>
      </p:pic>
      <p:pic>
        <p:nvPicPr>
          <p:cNvPr id="16" name="Picture 15">
            <a:extLst>
              <a:ext uri="{FF2B5EF4-FFF2-40B4-BE49-F238E27FC236}">
                <a16:creationId xmlns:a16="http://schemas.microsoft.com/office/drawing/2014/main" id="{BA240C5C-992B-407A-89D3-29AC9F78370A}"/>
              </a:ext>
            </a:extLst>
          </p:cNvPr>
          <p:cNvPicPr>
            <a:picLocks noChangeAspect="1"/>
          </p:cNvPicPr>
          <p:nvPr/>
        </p:nvPicPr>
        <p:blipFill>
          <a:blip r:embed="rId4"/>
          <a:stretch>
            <a:fillRect/>
          </a:stretch>
        </p:blipFill>
        <p:spPr>
          <a:xfrm>
            <a:off x="4844276" y="4214205"/>
            <a:ext cx="3431097" cy="2030066"/>
          </a:xfrm>
          <a:prstGeom prst="rect">
            <a:avLst/>
          </a:prstGeom>
        </p:spPr>
      </p:pic>
      <p:sp>
        <p:nvSpPr>
          <p:cNvPr id="23" name="TextBox 22">
            <a:extLst>
              <a:ext uri="{FF2B5EF4-FFF2-40B4-BE49-F238E27FC236}">
                <a16:creationId xmlns:a16="http://schemas.microsoft.com/office/drawing/2014/main" id="{64924400-AA61-499F-AF08-E0C3F2AFBFA1}"/>
              </a:ext>
            </a:extLst>
          </p:cNvPr>
          <p:cNvSpPr txBox="1"/>
          <p:nvPr/>
        </p:nvSpPr>
        <p:spPr>
          <a:xfrm>
            <a:off x="2931768" y="902177"/>
            <a:ext cx="2374084"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000" b="1" dirty="0"/>
              <a:t>Farm Object</a:t>
            </a:r>
          </a:p>
        </p:txBody>
      </p:sp>
      <p:pic>
        <p:nvPicPr>
          <p:cNvPr id="31" name="Picture 30">
            <a:extLst>
              <a:ext uri="{FF2B5EF4-FFF2-40B4-BE49-F238E27FC236}">
                <a16:creationId xmlns:a16="http://schemas.microsoft.com/office/drawing/2014/main" id="{293D454D-09FD-4422-B584-1E3373F3374A}"/>
              </a:ext>
            </a:extLst>
          </p:cNvPr>
          <p:cNvPicPr>
            <a:picLocks noChangeAspect="1"/>
          </p:cNvPicPr>
          <p:nvPr/>
        </p:nvPicPr>
        <p:blipFill>
          <a:blip r:embed="rId5"/>
          <a:stretch>
            <a:fillRect/>
          </a:stretch>
        </p:blipFill>
        <p:spPr>
          <a:xfrm>
            <a:off x="457200" y="1447832"/>
            <a:ext cx="4310609" cy="2241015"/>
          </a:xfrm>
          <a:prstGeom prst="rect">
            <a:avLst/>
          </a:prstGeom>
        </p:spPr>
      </p:pic>
      <p:cxnSp>
        <p:nvCxnSpPr>
          <p:cNvPr id="2049" name="Straight Arrow Connector 2048">
            <a:extLst>
              <a:ext uri="{FF2B5EF4-FFF2-40B4-BE49-F238E27FC236}">
                <a16:creationId xmlns:a16="http://schemas.microsoft.com/office/drawing/2014/main" id="{D4EF5D4E-75B4-4F5D-8E05-5C466244E94B}"/>
              </a:ext>
            </a:extLst>
          </p:cNvPr>
          <p:cNvCxnSpPr>
            <a:cxnSpLocks/>
          </p:cNvCxnSpPr>
          <p:nvPr/>
        </p:nvCxnSpPr>
        <p:spPr>
          <a:xfrm>
            <a:off x="2541794" y="3750502"/>
            <a:ext cx="0" cy="4020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CC4C5917-4A43-4A32-AE08-30302BF9BE06}"/>
              </a:ext>
            </a:extLst>
          </p:cNvPr>
          <p:cNvCxnSpPr>
            <a:cxnSpLocks/>
          </p:cNvCxnSpPr>
          <p:nvPr/>
        </p:nvCxnSpPr>
        <p:spPr>
          <a:xfrm>
            <a:off x="4026715" y="5087245"/>
            <a:ext cx="91440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054" name="Picture 2053">
            <a:extLst>
              <a:ext uri="{FF2B5EF4-FFF2-40B4-BE49-F238E27FC236}">
                <a16:creationId xmlns:a16="http://schemas.microsoft.com/office/drawing/2014/main" id="{83DDB40E-2F93-4E26-B0E6-0F4C2CB62616}"/>
              </a:ext>
            </a:extLst>
          </p:cNvPr>
          <p:cNvPicPr>
            <a:picLocks noChangeAspect="1"/>
          </p:cNvPicPr>
          <p:nvPr/>
        </p:nvPicPr>
        <p:blipFill>
          <a:blip r:embed="rId6"/>
          <a:stretch>
            <a:fillRect/>
          </a:stretch>
        </p:blipFill>
        <p:spPr>
          <a:xfrm>
            <a:off x="930128" y="5948081"/>
            <a:ext cx="3096587" cy="754297"/>
          </a:xfrm>
          <a:prstGeom prst="rect">
            <a:avLst/>
          </a:prstGeom>
        </p:spPr>
      </p:pic>
      <p:sp>
        <p:nvSpPr>
          <p:cNvPr id="2058" name="TextBox 2057">
            <a:extLst>
              <a:ext uri="{FF2B5EF4-FFF2-40B4-BE49-F238E27FC236}">
                <a16:creationId xmlns:a16="http://schemas.microsoft.com/office/drawing/2014/main" id="{AFAAE1EA-3063-4025-BF28-F2DFD2CB0F6F}"/>
              </a:ext>
            </a:extLst>
          </p:cNvPr>
          <p:cNvSpPr txBox="1"/>
          <p:nvPr/>
        </p:nvSpPr>
        <p:spPr>
          <a:xfrm>
            <a:off x="5360012" y="1337098"/>
            <a:ext cx="313803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Includes over 64,500 turbines making up around 1500 farms. </a:t>
            </a:r>
          </a:p>
          <a:p>
            <a:pPr marL="285750" indent="-285750">
              <a:buFont typeface="Arial" panose="020B0604020202020204" pitchFamily="34" charset="0"/>
              <a:buChar char="•"/>
            </a:pPr>
            <a:r>
              <a:rPr lang="en-US" dirty="0"/>
              <a:t>Access relevant information for a given farm, outlined in the table</a:t>
            </a:r>
          </a:p>
          <a:p>
            <a:pPr marL="285750" indent="-285750">
              <a:buFont typeface="Arial" panose="020B0604020202020204" pitchFamily="34" charset="0"/>
              <a:buChar char="•"/>
            </a:pPr>
            <a:r>
              <a:rPr lang="en-US" dirty="0"/>
              <a:t>At 10 m/s and 315° wind direction, flow field is visualized using FLORIS</a:t>
            </a:r>
          </a:p>
          <a:p>
            <a:pPr marL="285750" indent="-285750">
              <a:buFont typeface="Arial" panose="020B0604020202020204" pitchFamily="34" charset="0"/>
              <a:buChar char="•"/>
            </a:pPr>
            <a:endParaRPr lang="en-US" dirty="0"/>
          </a:p>
        </p:txBody>
      </p:sp>
      <p:sp>
        <p:nvSpPr>
          <p:cNvPr id="2059" name="TextBox 2058">
            <a:extLst>
              <a:ext uri="{FF2B5EF4-FFF2-40B4-BE49-F238E27FC236}">
                <a16:creationId xmlns:a16="http://schemas.microsoft.com/office/drawing/2014/main" id="{9BE7BC16-449B-4B94-933E-5514D2868C70}"/>
              </a:ext>
            </a:extLst>
          </p:cNvPr>
          <p:cNvSpPr txBox="1"/>
          <p:nvPr/>
        </p:nvSpPr>
        <p:spPr>
          <a:xfrm>
            <a:off x="2612504" y="3779002"/>
            <a:ext cx="384552" cy="369332"/>
          </a:xfrm>
          <a:prstGeom prst="rect">
            <a:avLst/>
          </a:prstGeom>
          <a:noFill/>
        </p:spPr>
        <p:txBody>
          <a:bodyPr wrap="square" rtlCol="0">
            <a:spAutoFit/>
          </a:bodyPr>
          <a:lstStyle/>
          <a:p>
            <a:r>
              <a:rPr lang="en-US" b="1" dirty="0"/>
              <a:t>1</a:t>
            </a:r>
          </a:p>
        </p:txBody>
      </p:sp>
      <p:sp>
        <p:nvSpPr>
          <p:cNvPr id="2060" name="TextBox 2059">
            <a:extLst>
              <a:ext uri="{FF2B5EF4-FFF2-40B4-BE49-F238E27FC236}">
                <a16:creationId xmlns:a16="http://schemas.microsoft.com/office/drawing/2014/main" id="{D0BAC257-96C0-484B-81B4-F700CF5DD90E}"/>
              </a:ext>
            </a:extLst>
          </p:cNvPr>
          <p:cNvSpPr txBox="1"/>
          <p:nvPr/>
        </p:nvSpPr>
        <p:spPr>
          <a:xfrm>
            <a:off x="4291639" y="4682100"/>
            <a:ext cx="384552" cy="369332"/>
          </a:xfrm>
          <a:prstGeom prst="rect">
            <a:avLst/>
          </a:prstGeom>
          <a:noFill/>
        </p:spPr>
        <p:txBody>
          <a:bodyPr wrap="square" rtlCol="0">
            <a:spAutoFit/>
          </a:bodyPr>
          <a:lstStyle/>
          <a:p>
            <a:r>
              <a:rPr lang="en-US" b="1" dirty="0"/>
              <a:t>2</a:t>
            </a:r>
          </a:p>
        </p:txBody>
      </p:sp>
      <p:sp>
        <p:nvSpPr>
          <p:cNvPr id="2061" name="TextBox 2060">
            <a:extLst>
              <a:ext uri="{FF2B5EF4-FFF2-40B4-BE49-F238E27FC236}">
                <a16:creationId xmlns:a16="http://schemas.microsoft.com/office/drawing/2014/main" id="{E10612D7-7577-4602-B5D8-2AEB02FF14DE}"/>
              </a:ext>
            </a:extLst>
          </p:cNvPr>
          <p:cNvSpPr txBox="1"/>
          <p:nvPr/>
        </p:nvSpPr>
        <p:spPr>
          <a:xfrm>
            <a:off x="4677120" y="3376114"/>
            <a:ext cx="455261"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544471303"/>
      </p:ext>
    </p:extLst>
  </p:cSld>
  <p:clrMapOvr>
    <a:masterClrMapping/>
  </p:clrMapOvr>
</p:sld>
</file>

<file path=ppt/theme/theme1.xml><?xml version="1.0" encoding="utf-8"?>
<a:theme xmlns:a="http://schemas.openxmlformats.org/drawingml/2006/main" name="NREL-dynamic-presentation-short">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 4x3-template-01-28-2020.potx  -  Read-Only" id="{C9C356D8-974D-4225-BDC9-BE65643BC232}" vid="{6066190F-5E45-42D8-92F0-C2F87DE21B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nrel-4x3-presentation-template-3-2020</Template>
  <TotalTime>34552</TotalTime>
  <Words>5137</Words>
  <Application>Microsoft Office PowerPoint</Application>
  <PresentationFormat>On-screen Show (4:3)</PresentationFormat>
  <Paragraphs>478</Paragraphs>
  <Slides>51</Slides>
  <Notes>36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Cambria</vt:lpstr>
      <vt:lpstr>Cambria Math</vt:lpstr>
      <vt:lpstr>Open Sans</vt:lpstr>
      <vt:lpstr>NREL-dynamic-presentation-short</vt:lpstr>
      <vt:lpstr>Evaluating the Potential for Wake Steering of U.S. Onshore Farms</vt:lpstr>
      <vt:lpstr>Contents</vt:lpstr>
      <vt:lpstr>Background and Motivation</vt:lpstr>
      <vt:lpstr>SULI 2019 Project</vt:lpstr>
      <vt:lpstr>Goal</vt:lpstr>
      <vt:lpstr>Methods</vt:lpstr>
      <vt:lpstr>FLORIS Engineering Model for Wake Steering</vt:lpstr>
      <vt:lpstr>Wake Steering Optimization Flowchart</vt:lpstr>
      <vt:lpstr>U.S. Wind Turbine Database</vt:lpstr>
      <vt:lpstr>Wind Integration National Dataset (WIND) Toolkit</vt:lpstr>
      <vt:lpstr>Scaling NREL 5MW Reference Turbine</vt:lpstr>
      <vt:lpstr>How did we model ambient TI?</vt:lpstr>
      <vt:lpstr>Wind Direction Variability</vt:lpstr>
      <vt:lpstr>U.S. Onshore Wind Farm Results</vt:lpstr>
      <vt:lpstr>Subset of U.S. Onshore Farms</vt:lpstr>
      <vt:lpstr>Ambient TI Results: % AEP Gains</vt:lpstr>
      <vt:lpstr>Ambient TI Results: Yaw Misalignment</vt:lpstr>
      <vt:lpstr>Trends by Region</vt:lpstr>
      <vt:lpstr>Outlier Case Studies</vt:lpstr>
      <vt:lpstr>Other Trends</vt:lpstr>
      <vt:lpstr>Parametric Study Results</vt:lpstr>
      <vt:lpstr>Parametric Study Method</vt:lpstr>
      <vt:lpstr>Trends in Wake Steering Performance</vt:lpstr>
      <vt:lpstr>Trends in BOS and LCOE</vt:lpstr>
      <vt:lpstr>Trends in LCOE</vt:lpstr>
      <vt:lpstr>Case Study</vt:lpstr>
      <vt:lpstr>Wind Direction Variability and TI Models</vt:lpstr>
      <vt:lpstr>Conclusions</vt:lpstr>
      <vt:lpstr>Conclusions</vt:lpstr>
      <vt:lpstr>Conclusions</vt:lpstr>
      <vt:lpstr>Conclusions</vt:lpstr>
      <vt:lpstr>Conclusions</vt:lpstr>
      <vt:lpstr>Conclusions</vt:lpstr>
      <vt:lpstr>PowerPoint Presentation</vt:lpstr>
      <vt:lpstr>References</vt:lpstr>
      <vt:lpstr>Extra Slides for Clarification</vt:lpstr>
      <vt:lpstr>Wind Direction Variability</vt:lpstr>
      <vt:lpstr>Case Study</vt:lpstr>
      <vt:lpstr>Turbulence Intensity</vt:lpstr>
      <vt:lpstr>Improvements to the Wake Model</vt:lpstr>
      <vt:lpstr>Turbine Scaling Steps</vt:lpstr>
      <vt:lpstr>Case Study Equations from Optimization Steps</vt:lpstr>
      <vt:lpstr>More Information of TI modeling</vt:lpstr>
      <vt:lpstr>Second Order Models using JMP for AEP</vt:lpstr>
      <vt:lpstr>Second Order Models using JMP for LCOE</vt:lpstr>
      <vt:lpstr>Additional Parametric Graphs</vt:lpstr>
      <vt:lpstr>More information on the wake model</vt:lpstr>
      <vt:lpstr>Wind Direction Variability and TI models</vt:lpstr>
      <vt:lpstr>More Information on the LCOE Variables</vt:lpstr>
      <vt:lpstr>Optimization Procedure</vt:lpstr>
      <vt:lpstr>Background and Motivation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presentation template for older monitors and TVs.</dc:subject>
  <dc:creator>Bensason, David</dc:creator>
  <cp:keywords/>
  <dc:description/>
  <cp:lastModifiedBy>Bensason, David</cp:lastModifiedBy>
  <cp:revision>379</cp:revision>
  <cp:lastPrinted>2018-01-04T20:32:41Z</cp:lastPrinted>
  <dcterms:created xsi:type="dcterms:W3CDTF">2020-08-03T23:25:33Z</dcterms:created>
  <dcterms:modified xsi:type="dcterms:W3CDTF">2020-08-28T17:44:41Z</dcterms:modified>
  <cp:category/>
</cp:coreProperties>
</file>